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416" r:id="rId2"/>
    <p:sldId id="1667" r:id="rId3"/>
    <p:sldId id="450" r:id="rId4"/>
    <p:sldId id="451" r:id="rId5"/>
    <p:sldId id="452" r:id="rId6"/>
    <p:sldId id="454" r:id="rId7"/>
    <p:sldId id="465" r:id="rId8"/>
    <p:sldId id="453" r:id="rId9"/>
    <p:sldId id="538" r:id="rId10"/>
    <p:sldId id="1651" r:id="rId11"/>
    <p:sldId id="1668" r:id="rId12"/>
    <p:sldId id="1663" r:id="rId13"/>
    <p:sldId id="1707" r:id="rId14"/>
    <p:sldId id="1669" r:id="rId15"/>
    <p:sldId id="1705" r:id="rId16"/>
    <p:sldId id="1650" r:id="rId17"/>
    <p:sldId id="439" r:id="rId18"/>
    <p:sldId id="526" r:id="rId19"/>
    <p:sldId id="1645" r:id="rId20"/>
    <p:sldId id="1653" r:id="rId21"/>
    <p:sldId id="1654" r:id="rId22"/>
    <p:sldId id="1655" r:id="rId23"/>
    <p:sldId id="1656" r:id="rId24"/>
    <p:sldId id="1657" r:id="rId25"/>
    <p:sldId id="1658" r:id="rId26"/>
    <p:sldId id="1659" r:id="rId27"/>
    <p:sldId id="1674" r:id="rId28"/>
    <p:sldId id="1690" r:id="rId29"/>
    <p:sldId id="1672" r:id="rId30"/>
    <p:sldId id="1675" r:id="rId31"/>
    <p:sldId id="462" r:id="rId32"/>
    <p:sldId id="445" r:id="rId33"/>
    <p:sldId id="449" r:id="rId34"/>
    <p:sldId id="1693" r:id="rId35"/>
    <p:sldId id="1694" r:id="rId36"/>
    <p:sldId id="1695" r:id="rId37"/>
    <p:sldId id="1689" r:id="rId38"/>
    <p:sldId id="1676" r:id="rId39"/>
    <p:sldId id="1706" r:id="rId40"/>
    <p:sldId id="1711" r:id="rId41"/>
    <p:sldId id="1712" r:id="rId42"/>
    <p:sldId id="1713" r:id="rId43"/>
    <p:sldId id="1679" r:id="rId44"/>
    <p:sldId id="1680" r:id="rId45"/>
    <p:sldId id="432" r:id="rId46"/>
    <p:sldId id="1708" r:id="rId47"/>
    <p:sldId id="1709" r:id="rId48"/>
    <p:sldId id="1710" r:id="rId49"/>
    <p:sldId id="1698" r:id="rId50"/>
    <p:sldId id="282" r:id="rId51"/>
    <p:sldId id="394" r:id="rId52"/>
    <p:sldId id="312" r:id="rId53"/>
    <p:sldId id="393" r:id="rId54"/>
    <p:sldId id="397" r:id="rId55"/>
    <p:sldId id="781" r:id="rId56"/>
    <p:sldId id="425" r:id="rId57"/>
    <p:sldId id="1703" r:id="rId58"/>
    <p:sldId id="1704" r:id="rId59"/>
    <p:sldId id="797" r:id="rId60"/>
    <p:sldId id="471" r:id="rId61"/>
    <p:sldId id="438" r:id="rId62"/>
    <p:sldId id="444" r:id="rId63"/>
    <p:sldId id="819" r:id="rId64"/>
    <p:sldId id="1697" r:id="rId65"/>
    <p:sldId id="1681" r:id="rId66"/>
    <p:sldId id="1687" r:id="rId67"/>
    <p:sldId id="1702" r:id="rId68"/>
    <p:sldId id="1683" r:id="rId69"/>
    <p:sldId id="403" r:id="rId70"/>
    <p:sldId id="535" r:id="rId71"/>
    <p:sldId id="1665" r:id="rId72"/>
    <p:sldId id="407" r:id="rId73"/>
    <p:sldId id="1661" r:id="rId74"/>
    <p:sldId id="1701" r:id="rId75"/>
    <p:sldId id="1684" r:id="rId76"/>
    <p:sldId id="525" r:id="rId77"/>
    <p:sldId id="257" r:id="rId78"/>
    <p:sldId id="541" r:id="rId79"/>
    <p:sldId id="544" r:id="rId80"/>
    <p:sldId id="259" r:id="rId81"/>
    <p:sldId id="1686" r:id="rId82"/>
    <p:sldId id="1692" r:id="rId83"/>
    <p:sldId id="430" r:id="rId8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5BB96-4ECF-DB41-BF9A-5E26DCF31965}">
          <p14:sldIdLst>
            <p14:sldId id="416"/>
            <p14:sldId id="1667"/>
            <p14:sldId id="450"/>
            <p14:sldId id="451"/>
            <p14:sldId id="452"/>
            <p14:sldId id="454"/>
            <p14:sldId id="465"/>
            <p14:sldId id="453"/>
            <p14:sldId id="538"/>
            <p14:sldId id="1651"/>
            <p14:sldId id="1668"/>
            <p14:sldId id="1663"/>
            <p14:sldId id="1707"/>
            <p14:sldId id="1669"/>
            <p14:sldId id="1705"/>
            <p14:sldId id="1650"/>
            <p14:sldId id="439"/>
            <p14:sldId id="526"/>
            <p14:sldId id="1645"/>
            <p14:sldId id="1653"/>
            <p14:sldId id="1654"/>
            <p14:sldId id="1655"/>
            <p14:sldId id="1656"/>
            <p14:sldId id="1657"/>
            <p14:sldId id="1658"/>
            <p14:sldId id="1659"/>
            <p14:sldId id="1674"/>
            <p14:sldId id="1690"/>
            <p14:sldId id="1672"/>
            <p14:sldId id="1675"/>
            <p14:sldId id="462"/>
            <p14:sldId id="445"/>
            <p14:sldId id="449"/>
            <p14:sldId id="1693"/>
            <p14:sldId id="1694"/>
            <p14:sldId id="1695"/>
            <p14:sldId id="1689"/>
            <p14:sldId id="1676"/>
            <p14:sldId id="1706"/>
            <p14:sldId id="1711"/>
            <p14:sldId id="1712"/>
            <p14:sldId id="1713"/>
            <p14:sldId id="1679"/>
            <p14:sldId id="1680"/>
            <p14:sldId id="432"/>
            <p14:sldId id="1708"/>
            <p14:sldId id="1709"/>
            <p14:sldId id="1710"/>
            <p14:sldId id="1698"/>
            <p14:sldId id="282"/>
            <p14:sldId id="394"/>
            <p14:sldId id="312"/>
            <p14:sldId id="393"/>
            <p14:sldId id="397"/>
            <p14:sldId id="781"/>
            <p14:sldId id="425"/>
            <p14:sldId id="1703"/>
            <p14:sldId id="1704"/>
            <p14:sldId id="797"/>
            <p14:sldId id="471"/>
            <p14:sldId id="438"/>
            <p14:sldId id="444"/>
            <p14:sldId id="819"/>
            <p14:sldId id="1697"/>
            <p14:sldId id="1681"/>
            <p14:sldId id="1687"/>
            <p14:sldId id="1702"/>
            <p14:sldId id="1683"/>
            <p14:sldId id="403"/>
            <p14:sldId id="535"/>
            <p14:sldId id="1665"/>
            <p14:sldId id="407"/>
            <p14:sldId id="1661"/>
            <p14:sldId id="1701"/>
            <p14:sldId id="1684"/>
            <p14:sldId id="525"/>
            <p14:sldId id="257"/>
            <p14:sldId id="541"/>
            <p14:sldId id="544"/>
            <p14:sldId id="259"/>
            <p14:sldId id="1686"/>
            <p14:sldId id="1692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arlijn van den Hoff" initials="KvdH" lastIdx="39" clrIdx="1">
    <p:extLst>
      <p:ext uri="{19B8F6BF-5375-455C-9EA6-DF929625EA0E}">
        <p15:presenceInfo xmlns:p15="http://schemas.microsoft.com/office/powerpoint/2012/main" userId="S::karlijn@pptsolutions.nl::5c737ac9-a67f-4e47-9413-1fe943df24bb" providerId="AD"/>
      </p:ext>
    </p:extLst>
  </p:cmAuthor>
  <p:cmAuthor id="3" name="Silvana Salamur" initials="SS" lastIdx="27" clrIdx="2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4" name="Tess Hoogenraad" initials="TH" lastIdx="10" clrIdx="3">
    <p:extLst>
      <p:ext uri="{19B8F6BF-5375-455C-9EA6-DF929625EA0E}">
        <p15:presenceInfo xmlns:p15="http://schemas.microsoft.com/office/powerpoint/2012/main" userId="S::Tess@pptsolutions.nl::ad89eacd-c4f1-458c-9024-2bde21ebb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B7D3"/>
    <a:srgbClr val="0066A2"/>
    <a:srgbClr val="61A4B4"/>
    <a:srgbClr val="EB7246"/>
    <a:srgbClr val="82D7C6"/>
    <a:srgbClr val="00A390"/>
    <a:srgbClr val="4E2172"/>
    <a:srgbClr val="017188"/>
    <a:srgbClr val="C3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36" autoAdjust="0"/>
    <p:restoredTop sz="94762" autoAdjust="0"/>
  </p:normalViewPr>
  <p:slideViewPr>
    <p:cSldViewPr snapToGrid="0" showGuides="1">
      <p:cViewPr varScale="1">
        <p:scale>
          <a:sx n="123" d="100"/>
          <a:sy n="123" d="100"/>
        </p:scale>
        <p:origin x="200" y="544"/>
      </p:cViewPr>
      <p:guideLst/>
    </p:cSldViewPr>
  </p:slideViewPr>
  <p:outlineViewPr>
    <p:cViewPr>
      <p:scale>
        <a:sx n="75" d="100"/>
        <a:sy n="75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3/4/23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04-03-2023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43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Figures show three sampling strategies with same number of samples (100)</a:t>
            </a:r>
          </a:p>
          <a:p>
            <a:r>
              <a:rPr lang="en-US" altLang="en-US"/>
              <a:t>For latin hypercube and monte carlo the red dots show the difference</a:t>
            </a:r>
          </a:p>
          <a:p>
            <a:r>
              <a:rPr lang="en-US" altLang="en-US"/>
              <a:t>Problem with full factorial is combinatory explosion. </a:t>
            </a:r>
          </a:p>
          <a:p>
            <a:r>
              <a:rPr lang="en-US" altLang="en-US"/>
              <a:t>Problem with lhs is generating it for many cases is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136516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9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880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362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60603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5941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4859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03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7237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410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9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3515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2625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83370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9170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7896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85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any talk about climate migration from the mekong</a:t>
            </a:r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NL" dirty="0"/>
              <a:t>ut real story is quite more complicated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NL" dirty="0"/>
              <a:t>o we created a simulation model to better understand what is happening and to identify possible interventions that address inequality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2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alk through the modeling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8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4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73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2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Multiplicity of legitimate perspectives </a:t>
            </a:r>
          </a:p>
          <a:p>
            <a:r>
              <a:rPr lang="en-US" dirty="0"/>
              <a:t>Does </a:t>
            </a:r>
            <a:r>
              <a:rPr lang="en-US" dirty="0" err="1"/>
              <a:t>l’esprit</a:t>
            </a:r>
            <a:r>
              <a:rPr lang="en-US" dirty="0"/>
              <a:t> de </a:t>
            </a:r>
            <a:r>
              <a:rPr lang="en-US" dirty="0" err="1"/>
              <a:t>geometrie</a:t>
            </a:r>
            <a:r>
              <a:rPr lang="en-US" dirty="0"/>
              <a:t> have a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35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92929"/>
                </a:solidFill>
                <a:effectLst/>
                <a:latin typeface="source-serif-pro"/>
              </a:rPr>
              <a:t>The task of an adaptive organism is to find the difference between an existing state and a desired state and then find the correlating process that will erase the difference.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30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 err="1"/>
              <a:t>Ruimte</a:t>
            </a:r>
            <a:r>
              <a:rPr lang="en-GB" noProof="0" dirty="0"/>
              <a:t> </a:t>
            </a:r>
            <a:r>
              <a:rPr lang="en-GB" noProof="0" dirty="0" err="1"/>
              <a:t>voor</a:t>
            </a:r>
            <a:r>
              <a:rPr lang="en-GB" noProof="0" dirty="0"/>
              <a:t>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subtitel</a:t>
            </a:r>
            <a:endParaRPr lang="en-GB" noProof="0" dirty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  <a:br>
              <a:rPr lang="nl-NL" noProof="0" dirty="0"/>
            </a:br>
            <a:br>
              <a:rPr lang="nl-NL" noProof="0" dirty="0"/>
            </a:br>
            <a:r>
              <a:rPr lang="nl-NL" noProof="0" dirty="0"/>
              <a:t>Meer hulp nodig? </a:t>
            </a:r>
            <a:br>
              <a:rPr lang="nl-NL" noProof="0" dirty="0"/>
            </a:br>
            <a:r>
              <a:rPr lang="nl-NL" noProof="0" dirty="0"/>
              <a:t>Aan de zijkanten van de dia's zijn instructies </a:t>
            </a:r>
            <a:br>
              <a:rPr lang="nl-NL" noProof="0" dirty="0"/>
            </a:br>
            <a:r>
              <a:rPr lang="nl-NL" noProof="0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47630479-6717-4391-B867-B1E3959DAF5C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DC8F542B-FA1D-4B40-A75F-588E6BC0FCC9}" type="datetime1">
              <a:rPr lang="nl-NL" smtClean="0"/>
              <a:t>04-03-2023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dia’s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04-03-2023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5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37982" y="1403775"/>
            <a:ext cx="9383543" cy="4809909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</a:t>
            </a:r>
            <a:r>
              <a:rPr lang="en-GB" noProof="0" dirty="0" err="1"/>
              <a:t>spreker</a:t>
            </a:r>
            <a:r>
              <a:rPr lang="en-GB" noProof="0" dirty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de </a:t>
            </a:r>
            <a:r>
              <a:rPr lang="en-GB" noProof="0" dirty="0" err="1"/>
              <a:t>titel</a:t>
            </a:r>
            <a:r>
              <a:rPr lang="en-GB" noProof="0" dirty="0"/>
              <a:t> van de </a:t>
            </a:r>
            <a:r>
              <a:rPr lang="en-GB" noProof="0" dirty="0" err="1"/>
              <a:t>presentatie</a:t>
            </a:r>
            <a:endParaRPr lang="en-GB" noProof="0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C250FC76-F245-4F50-8DA4-5C867B44EEE1}" type="datetime1">
              <a:rPr lang="nl-NL" smtClean="0"/>
              <a:t>04-03-2023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je </a:t>
            </a:r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om </a:t>
            </a:r>
            <a:r>
              <a:rPr lang="en-US" noProof="0" dirty="0" err="1"/>
              <a:t>een</a:t>
            </a:r>
            <a:r>
              <a:rPr lang="en-US" noProof="0" dirty="0"/>
              <a:t> bullet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plaatsen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04-03-2023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54467C24-0DB5-4940-83ED-62E698931C33}" type="datetime1">
              <a:rPr lang="nl-NL" smtClean="0"/>
              <a:t>04-03-2023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04-03-2023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Plaats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je </a:t>
            </a:r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Bullets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  <p:sldLayoutId id="2147483698" r:id="rId21"/>
    <p:sldLayoutId id="2147483699" r:id="rId22"/>
    <p:sldLayoutId id="214748370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dvwatres.2019.103442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slantkering - Foto 1280x640_tcm21-196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1999"/>
            <a:ext cx="12192000" cy="6096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0"/>
            <a:ext cx="12191999" cy="2365757"/>
          </a:xfrm>
          <a:prstGeom prst="rect">
            <a:avLst/>
          </a:prstGeom>
          <a:solidFill>
            <a:srgbClr val="00A6D6"/>
          </a:solidFill>
          <a:ln w="9525" cap="flat" cmpd="sng" algn="ctr">
            <a:solidFill>
              <a:srgbClr val="00A6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45367" y="5702070"/>
            <a:ext cx="7711099" cy="10632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endParaRPr lang="en-US" sz="196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Multi-Actor Systems department</a:t>
            </a: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Technology, Policy and Management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F2C5CE-6C2F-7549-80AF-1FC4EC851EA5}"/>
              </a:ext>
            </a:extLst>
          </p:cNvPr>
          <p:cNvSpPr txBox="1">
            <a:spLocks/>
          </p:cNvSpPr>
          <p:nvPr/>
        </p:nvSpPr>
        <p:spPr bwMode="auto">
          <a:xfrm>
            <a:off x="2042161" y="449303"/>
            <a:ext cx="8575210" cy="10594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3375" kern="0" dirty="0">
                <a:solidFill>
                  <a:schemeClr val="bg1"/>
                </a:solidFill>
              </a:rPr>
              <a:t>Model-based support for Decision Making under Deep Uncertainty</a:t>
            </a:r>
            <a:endParaRPr lang="en-US" sz="3375" b="0" kern="0" dirty="0">
              <a:solidFill>
                <a:schemeClr val="bg1"/>
              </a:solidFill>
              <a:latin typeface="Arial Hebrew Light"/>
              <a:cs typeface="Arial Hebrew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740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under deep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Decision aiding </a:t>
            </a:r>
            <a:r>
              <a:rPr lang="en-US" sz="1969" dirty="0"/>
              <a:t>– the aim of decision advise is to facilitate learning about a problem and potential courses of action, not to dictate the right solution. This entails a shift from </a:t>
            </a:r>
            <a:r>
              <a:rPr lang="en-US" sz="1969" i="1" dirty="0"/>
              <a:t>a priori </a:t>
            </a:r>
            <a:r>
              <a:rPr lang="en-US" sz="1969" dirty="0"/>
              <a:t>to </a:t>
            </a:r>
            <a:r>
              <a:rPr lang="en-US" sz="1969" i="1" dirty="0"/>
              <a:t>a posterior</a:t>
            </a:r>
            <a:r>
              <a:rPr lang="en-US" sz="1969" dirty="0"/>
              <a:t>i decision analysis. 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Adaptive planning </a:t>
            </a:r>
            <a:r>
              <a:rPr lang="en-US" sz="1969" dirty="0"/>
              <a:t>– plans should be designed from the outset to be adapted over time in response to how the future is unfolding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Exploratory scenario thinking</a:t>
            </a:r>
            <a:r>
              <a:rPr lang="en-US" sz="1969" dirty="0"/>
              <a:t>– the future is uncertain and cannot be probabilistically constrained, we need systematic what-if analysis of the future which serves as a test bed for candidate strategies</a:t>
            </a:r>
          </a:p>
          <a:p>
            <a:pPr marL="386060" lvl="1"/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39995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Aiding decision making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6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3C1A0-8BEF-F710-38E9-079D0C42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99619"/>
            <a:ext cx="10775070" cy="490400"/>
          </a:xfrm>
        </p:spPr>
        <p:txBody>
          <a:bodyPr/>
          <a:lstStyle/>
          <a:p>
            <a:r>
              <a:rPr lang="en-NL" dirty="0"/>
              <a:t>What is the role of models in decision making?</a:t>
            </a:r>
            <a:br>
              <a:rPr lang="en-NL" dirty="0"/>
            </a:b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2919A33B-D3DD-9C04-3221-035038DE0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D1AC-5B2B-AFC7-5A83-2DE98EF3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BE8F0C9-D75C-285F-C859-42AB0B52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981516"/>
            <a:ext cx="3794554" cy="557723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F5B6F-BC92-BBD5-AED5-51F60A77D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0" y="981516"/>
            <a:ext cx="6850154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594A-7BE3-F98C-F7A0-D04C930C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AE5E180-B0EB-2A4D-8B77-A9BBF7A8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0" y="1128790"/>
            <a:ext cx="2990272" cy="4600419"/>
          </a:xfrm>
          <a:prstGeom prst="rect">
            <a:avLst/>
          </a:prstGeom>
        </p:spPr>
      </p:pic>
      <p:pic>
        <p:nvPicPr>
          <p:cNvPr id="8" name="Picture 7" descr="A picture containing text, grass, plant, leaf&#10;&#10;Description automatically generated">
            <a:extLst>
              <a:ext uri="{FF2B5EF4-FFF2-40B4-BE49-F238E27FC236}">
                <a16:creationId xmlns:a16="http://schemas.microsoft.com/office/drawing/2014/main" id="{8A133154-B900-73C1-29E4-9D1AC948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128790"/>
            <a:ext cx="3004005" cy="460041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DE9B78B-A6F8-9C0A-1E39-F4CEBE4A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03" y="1128790"/>
            <a:ext cx="2997451" cy="46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Adaptive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524000" y="1960713"/>
            <a:ext cx="9144000" cy="415171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pathways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698500" y="1722201"/>
            <a:ext cx="8837572" cy="3766889"/>
            <a:chOff x="204789" y="2032341"/>
            <a:chExt cx="8837572" cy="3766889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H="1">
              <a:off x="4819630" y="2476841"/>
              <a:ext cx="1163632" cy="0"/>
            </a:xfrm>
            <a:prstGeom prst="line">
              <a:avLst/>
            </a:prstGeom>
            <a:noFill/>
            <a:ln w="71438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401879" y="2202203"/>
              <a:ext cx="0" cy="1333502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1071560" y="2773704"/>
              <a:ext cx="493710" cy="3175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500183" y="2110128"/>
              <a:ext cx="0" cy="1335090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512883" y="2110128"/>
              <a:ext cx="4457680" cy="0"/>
            </a:xfrm>
            <a:prstGeom prst="line">
              <a:avLst/>
            </a:prstGeom>
            <a:noFill/>
            <a:ln w="714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1577970" y="2451441"/>
              <a:ext cx="915983" cy="0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1512883" y="3170580"/>
              <a:ext cx="3386122" cy="0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512883" y="3535706"/>
              <a:ext cx="4444980" cy="0"/>
            </a:xfrm>
            <a:prstGeom prst="line">
              <a:avLst/>
            </a:prstGeom>
            <a:noFill/>
            <a:ln w="71438" cap="rnd">
              <a:solidFill>
                <a:srgbClr val="006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810106" y="2441916"/>
              <a:ext cx="1209670" cy="71438"/>
            </a:xfrm>
            <a:custGeom>
              <a:avLst/>
              <a:gdLst>
                <a:gd name="T0" fmla="*/ 1436 w 1480"/>
                <a:gd name="T1" fmla="*/ 87 h 87"/>
                <a:gd name="T2" fmla="*/ 1349 w 1480"/>
                <a:gd name="T3" fmla="*/ 87 h 87"/>
                <a:gd name="T4" fmla="*/ 1306 w 1480"/>
                <a:gd name="T5" fmla="*/ 43 h 87"/>
                <a:gd name="T6" fmla="*/ 1349 w 1480"/>
                <a:gd name="T7" fmla="*/ 0 h 87"/>
                <a:gd name="T8" fmla="*/ 1436 w 1480"/>
                <a:gd name="T9" fmla="*/ 0 h 87"/>
                <a:gd name="T10" fmla="*/ 1480 w 1480"/>
                <a:gd name="T11" fmla="*/ 43 h 87"/>
                <a:gd name="T12" fmla="*/ 1436 w 1480"/>
                <a:gd name="T13" fmla="*/ 87 h 87"/>
                <a:gd name="T14" fmla="*/ 1175 w 1480"/>
                <a:gd name="T15" fmla="*/ 87 h 87"/>
                <a:gd name="T16" fmla="*/ 1088 w 1480"/>
                <a:gd name="T17" fmla="*/ 87 h 87"/>
                <a:gd name="T18" fmla="*/ 1045 w 1480"/>
                <a:gd name="T19" fmla="*/ 43 h 87"/>
                <a:gd name="T20" fmla="*/ 1088 w 1480"/>
                <a:gd name="T21" fmla="*/ 0 h 87"/>
                <a:gd name="T22" fmla="*/ 1175 w 1480"/>
                <a:gd name="T23" fmla="*/ 0 h 87"/>
                <a:gd name="T24" fmla="*/ 1219 w 1480"/>
                <a:gd name="T25" fmla="*/ 43 h 87"/>
                <a:gd name="T26" fmla="*/ 1175 w 1480"/>
                <a:gd name="T27" fmla="*/ 87 h 87"/>
                <a:gd name="T28" fmla="*/ 914 w 1480"/>
                <a:gd name="T29" fmla="*/ 87 h 87"/>
                <a:gd name="T30" fmla="*/ 827 w 1480"/>
                <a:gd name="T31" fmla="*/ 87 h 87"/>
                <a:gd name="T32" fmla="*/ 784 w 1480"/>
                <a:gd name="T33" fmla="*/ 43 h 87"/>
                <a:gd name="T34" fmla="*/ 827 w 1480"/>
                <a:gd name="T35" fmla="*/ 0 h 87"/>
                <a:gd name="T36" fmla="*/ 914 w 1480"/>
                <a:gd name="T37" fmla="*/ 0 h 87"/>
                <a:gd name="T38" fmla="*/ 958 w 1480"/>
                <a:gd name="T39" fmla="*/ 43 h 87"/>
                <a:gd name="T40" fmla="*/ 914 w 1480"/>
                <a:gd name="T41" fmla="*/ 87 h 87"/>
                <a:gd name="T42" fmla="*/ 653 w 1480"/>
                <a:gd name="T43" fmla="*/ 87 h 87"/>
                <a:gd name="T44" fmla="*/ 566 w 1480"/>
                <a:gd name="T45" fmla="*/ 87 h 87"/>
                <a:gd name="T46" fmla="*/ 523 w 1480"/>
                <a:gd name="T47" fmla="*/ 43 h 87"/>
                <a:gd name="T48" fmla="*/ 566 w 1480"/>
                <a:gd name="T49" fmla="*/ 0 h 87"/>
                <a:gd name="T50" fmla="*/ 653 w 1480"/>
                <a:gd name="T51" fmla="*/ 0 h 87"/>
                <a:gd name="T52" fmla="*/ 697 w 1480"/>
                <a:gd name="T53" fmla="*/ 43 h 87"/>
                <a:gd name="T54" fmla="*/ 653 w 1480"/>
                <a:gd name="T55" fmla="*/ 87 h 87"/>
                <a:gd name="T56" fmla="*/ 392 w 1480"/>
                <a:gd name="T57" fmla="*/ 87 h 87"/>
                <a:gd name="T58" fmla="*/ 305 w 1480"/>
                <a:gd name="T59" fmla="*/ 87 h 87"/>
                <a:gd name="T60" fmla="*/ 261 w 1480"/>
                <a:gd name="T61" fmla="*/ 43 h 87"/>
                <a:gd name="T62" fmla="*/ 305 w 1480"/>
                <a:gd name="T63" fmla="*/ 0 h 87"/>
                <a:gd name="T64" fmla="*/ 392 w 1480"/>
                <a:gd name="T65" fmla="*/ 0 h 87"/>
                <a:gd name="T66" fmla="*/ 436 w 1480"/>
                <a:gd name="T67" fmla="*/ 43 h 87"/>
                <a:gd name="T68" fmla="*/ 392 w 1480"/>
                <a:gd name="T69" fmla="*/ 87 h 87"/>
                <a:gd name="T70" fmla="*/ 131 w 1480"/>
                <a:gd name="T71" fmla="*/ 87 h 87"/>
                <a:gd name="T72" fmla="*/ 44 w 1480"/>
                <a:gd name="T73" fmla="*/ 87 h 87"/>
                <a:gd name="T74" fmla="*/ 0 w 1480"/>
                <a:gd name="T75" fmla="*/ 43 h 87"/>
                <a:gd name="T76" fmla="*/ 44 w 1480"/>
                <a:gd name="T77" fmla="*/ 0 h 87"/>
                <a:gd name="T78" fmla="*/ 131 w 1480"/>
                <a:gd name="T79" fmla="*/ 0 h 87"/>
                <a:gd name="T80" fmla="*/ 174 w 1480"/>
                <a:gd name="T81" fmla="*/ 43 h 87"/>
                <a:gd name="T82" fmla="*/ 131 w 1480"/>
                <a:gd name="T8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80" h="87">
                  <a:moveTo>
                    <a:pt x="1436" y="87"/>
                  </a:moveTo>
                  <a:lnTo>
                    <a:pt x="1349" y="87"/>
                  </a:lnTo>
                  <a:cubicBezTo>
                    <a:pt x="1325" y="87"/>
                    <a:pt x="1306" y="68"/>
                    <a:pt x="1306" y="43"/>
                  </a:cubicBezTo>
                  <a:cubicBezTo>
                    <a:pt x="1306" y="19"/>
                    <a:pt x="1325" y="0"/>
                    <a:pt x="1349" y="0"/>
                  </a:cubicBezTo>
                  <a:lnTo>
                    <a:pt x="1436" y="0"/>
                  </a:lnTo>
                  <a:cubicBezTo>
                    <a:pt x="1461" y="0"/>
                    <a:pt x="1480" y="19"/>
                    <a:pt x="1480" y="43"/>
                  </a:cubicBezTo>
                  <a:cubicBezTo>
                    <a:pt x="1480" y="68"/>
                    <a:pt x="1461" y="87"/>
                    <a:pt x="1436" y="87"/>
                  </a:cubicBezTo>
                  <a:close/>
                  <a:moveTo>
                    <a:pt x="1175" y="87"/>
                  </a:moveTo>
                  <a:lnTo>
                    <a:pt x="1088" y="87"/>
                  </a:lnTo>
                  <a:cubicBezTo>
                    <a:pt x="1064" y="87"/>
                    <a:pt x="1045" y="68"/>
                    <a:pt x="1045" y="43"/>
                  </a:cubicBezTo>
                  <a:cubicBezTo>
                    <a:pt x="1045" y="19"/>
                    <a:pt x="1064" y="0"/>
                    <a:pt x="1088" y="0"/>
                  </a:cubicBezTo>
                  <a:lnTo>
                    <a:pt x="1175" y="0"/>
                  </a:lnTo>
                  <a:cubicBezTo>
                    <a:pt x="1199" y="0"/>
                    <a:pt x="1219" y="19"/>
                    <a:pt x="1219" y="43"/>
                  </a:cubicBezTo>
                  <a:cubicBezTo>
                    <a:pt x="1219" y="68"/>
                    <a:pt x="1199" y="87"/>
                    <a:pt x="1175" y="87"/>
                  </a:cubicBezTo>
                  <a:close/>
                  <a:moveTo>
                    <a:pt x="914" y="87"/>
                  </a:moveTo>
                  <a:lnTo>
                    <a:pt x="827" y="87"/>
                  </a:lnTo>
                  <a:cubicBezTo>
                    <a:pt x="803" y="87"/>
                    <a:pt x="784" y="68"/>
                    <a:pt x="784" y="43"/>
                  </a:cubicBezTo>
                  <a:cubicBezTo>
                    <a:pt x="784" y="19"/>
                    <a:pt x="803" y="0"/>
                    <a:pt x="827" y="0"/>
                  </a:cubicBezTo>
                  <a:lnTo>
                    <a:pt x="914" y="0"/>
                  </a:lnTo>
                  <a:cubicBezTo>
                    <a:pt x="938" y="0"/>
                    <a:pt x="958" y="19"/>
                    <a:pt x="958" y="43"/>
                  </a:cubicBezTo>
                  <a:cubicBezTo>
                    <a:pt x="958" y="68"/>
                    <a:pt x="938" y="87"/>
                    <a:pt x="914" y="87"/>
                  </a:cubicBezTo>
                  <a:close/>
                  <a:moveTo>
                    <a:pt x="653" y="87"/>
                  </a:moveTo>
                  <a:lnTo>
                    <a:pt x="566" y="87"/>
                  </a:lnTo>
                  <a:cubicBezTo>
                    <a:pt x="542" y="87"/>
                    <a:pt x="523" y="68"/>
                    <a:pt x="523" y="43"/>
                  </a:cubicBezTo>
                  <a:cubicBezTo>
                    <a:pt x="523" y="19"/>
                    <a:pt x="542" y="0"/>
                    <a:pt x="566" y="0"/>
                  </a:cubicBezTo>
                  <a:lnTo>
                    <a:pt x="653" y="0"/>
                  </a:lnTo>
                  <a:cubicBezTo>
                    <a:pt x="677" y="0"/>
                    <a:pt x="697" y="19"/>
                    <a:pt x="697" y="43"/>
                  </a:cubicBezTo>
                  <a:cubicBezTo>
                    <a:pt x="697" y="68"/>
                    <a:pt x="677" y="87"/>
                    <a:pt x="653" y="87"/>
                  </a:cubicBezTo>
                  <a:close/>
                  <a:moveTo>
                    <a:pt x="392" y="87"/>
                  </a:moveTo>
                  <a:lnTo>
                    <a:pt x="305" y="87"/>
                  </a:lnTo>
                  <a:cubicBezTo>
                    <a:pt x="281" y="87"/>
                    <a:pt x="261" y="68"/>
                    <a:pt x="261" y="43"/>
                  </a:cubicBezTo>
                  <a:cubicBezTo>
                    <a:pt x="261" y="19"/>
                    <a:pt x="281" y="0"/>
                    <a:pt x="305" y="0"/>
                  </a:cubicBezTo>
                  <a:lnTo>
                    <a:pt x="392" y="0"/>
                  </a:lnTo>
                  <a:cubicBezTo>
                    <a:pt x="416" y="0"/>
                    <a:pt x="436" y="19"/>
                    <a:pt x="436" y="43"/>
                  </a:cubicBezTo>
                  <a:cubicBezTo>
                    <a:pt x="436" y="68"/>
                    <a:pt x="416" y="87"/>
                    <a:pt x="392" y="87"/>
                  </a:cubicBezTo>
                  <a:close/>
                  <a:moveTo>
                    <a:pt x="131" y="87"/>
                  </a:moveTo>
                  <a:lnTo>
                    <a:pt x="44" y="87"/>
                  </a:lnTo>
                  <a:cubicBezTo>
                    <a:pt x="20" y="87"/>
                    <a:pt x="0" y="68"/>
                    <a:pt x="0" y="43"/>
                  </a:cubicBezTo>
                  <a:cubicBezTo>
                    <a:pt x="0" y="19"/>
                    <a:pt x="20" y="0"/>
                    <a:pt x="44" y="0"/>
                  </a:cubicBezTo>
                  <a:lnTo>
                    <a:pt x="131" y="0"/>
                  </a:lnTo>
                  <a:cubicBezTo>
                    <a:pt x="155" y="0"/>
                    <a:pt x="174" y="19"/>
                    <a:pt x="174" y="43"/>
                  </a:cubicBezTo>
                  <a:cubicBezTo>
                    <a:pt x="174" y="68"/>
                    <a:pt x="155" y="87"/>
                    <a:pt x="131" y="87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solidFill>
                <a:srgbClr val="FFC000"/>
              </a:solidFill>
              <a:prstDash val="solid"/>
              <a:bevel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4819630" y="2202203"/>
              <a:ext cx="0" cy="1268415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49781" y="2402229"/>
              <a:ext cx="149224" cy="147638"/>
              <a:chOff x="4749781" y="2402229"/>
              <a:chExt cx="149224" cy="147638"/>
            </a:xfrm>
          </p:grpSpPr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17" name="Oval 18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743431" y="3475380"/>
              <a:ext cx="147637" cy="147638"/>
              <a:chOff x="4743431" y="3475380"/>
              <a:chExt cx="147637" cy="147638"/>
            </a:xfrm>
          </p:grpSpPr>
          <p:sp>
            <p:nvSpPr>
              <p:cNvPr id="19" name="Oval 19"/>
              <p:cNvSpPr>
                <a:spLocks noChangeArrowheads="1"/>
              </p:cNvSpPr>
              <p:nvPr/>
            </p:nvSpPr>
            <p:spPr bwMode="auto">
              <a:xfrm>
                <a:off x="4743431" y="347538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4743431" y="3475380"/>
                <a:ext cx="147637" cy="147638"/>
              </a:xfrm>
              <a:custGeom>
                <a:avLst/>
                <a:gdLst>
                  <a:gd name="T0" fmla="*/ 93 w 93"/>
                  <a:gd name="T1" fmla="*/ 46 h 93"/>
                  <a:gd name="T2" fmla="*/ 47 w 93"/>
                  <a:gd name="T3" fmla="*/ 0 h 93"/>
                  <a:gd name="T4" fmla="*/ 0 w 93"/>
                  <a:gd name="T5" fmla="*/ 46 h 93"/>
                  <a:gd name="T6" fmla="*/ 47 w 93"/>
                  <a:gd name="T7" fmla="*/ 93 h 93"/>
                  <a:gd name="T8" fmla="*/ 93 w 93"/>
                  <a:gd name="T9" fmla="*/ 4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93">
                    <a:moveTo>
                      <a:pt x="93" y="46"/>
                    </a:moveTo>
                    <a:cubicBezTo>
                      <a:pt x="93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3"/>
                      <a:pt x="21" y="93"/>
                      <a:pt x="47" y="93"/>
                    </a:cubicBezTo>
                    <a:cubicBezTo>
                      <a:pt x="73" y="93"/>
                      <a:pt x="93" y="73"/>
                      <a:pt x="93" y="46"/>
                    </a:cubicBezTo>
                  </a:path>
                </a:pathLst>
              </a:cu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4543" y="2051391"/>
              <a:ext cx="149224" cy="149225"/>
              <a:chOff x="4754543" y="2051391"/>
              <a:chExt cx="149224" cy="149225"/>
            </a:xfrm>
          </p:grpSpPr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335204" y="3075330"/>
              <a:ext cx="147637" cy="147638"/>
              <a:chOff x="2335204" y="3075330"/>
              <a:chExt cx="147637" cy="147638"/>
            </a:xfrm>
          </p:grpSpPr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335204" y="3456330"/>
              <a:ext cx="147637" cy="147638"/>
              <a:chOff x="2335204" y="3456330"/>
              <a:chExt cx="147637" cy="147638"/>
            </a:xfrm>
          </p:grpSpPr>
          <p:sp>
            <p:nvSpPr>
              <p:cNvPr id="28" name="Oval 25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9" name="Oval 26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330442" y="2060916"/>
              <a:ext cx="147637" cy="149225"/>
              <a:chOff x="2330442" y="2060916"/>
              <a:chExt cx="147637" cy="149225"/>
            </a:xfrm>
          </p:grpSpPr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19076" y="2619717"/>
              <a:ext cx="839076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0000"/>
                  </a:solidFill>
                  <a:latin typeface="Calibri" pitchFamily="34" charset="0"/>
                </a:rPr>
                <a:t>Current </a:t>
              </a:r>
              <a:endParaRPr lang="en-US" altLang="en-US" sz="3234" dirty="0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219076" y="2829267"/>
              <a:ext cx="90172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0000"/>
                  </a:solidFill>
                  <a:latin typeface="Calibri" pitchFamily="34" charset="0"/>
                </a:rPr>
                <a:t>situation</a:t>
              </a:r>
              <a:endParaRPr lang="en-US" altLang="en-US" sz="3234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4789" y="2032341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84248" y="2032341"/>
              <a:ext cx="145874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</a:t>
              </a:r>
              <a:endParaRPr lang="en-US" altLang="en-US" sz="3234" dirty="0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04789" y="2345079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C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84248" y="2345079"/>
              <a:ext cx="137858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FFC000"/>
                  </a:solidFill>
                  <a:latin typeface="Calibri" pitchFamily="34" charset="0"/>
                </a:rPr>
                <a:t>B</a:t>
              </a:r>
              <a:endParaRPr lang="en-US" altLang="en-US" sz="3234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04789" y="3116605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Action</a:t>
              </a:r>
              <a:endParaRPr lang="en-US" altLang="en-US" sz="3234"/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984248" y="3116605"/>
              <a:ext cx="13465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C</a:t>
              </a:r>
              <a:endParaRPr lang="en-US" altLang="en-US" sz="3234"/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204789" y="3430930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971548" y="3430930"/>
              <a:ext cx="15549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D</a:t>
              </a:r>
              <a:endParaRPr lang="en-US" altLang="en-US" sz="3234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417633" y="3073742"/>
              <a:ext cx="149224" cy="149225"/>
              <a:chOff x="1417633" y="3073742"/>
              <a:chExt cx="149224" cy="149225"/>
            </a:xfrm>
          </p:grpSpPr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5" name="Oval 40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417633" y="3454743"/>
              <a:ext cx="149224" cy="147638"/>
              <a:chOff x="1417633" y="3454743"/>
              <a:chExt cx="149224" cy="147638"/>
            </a:xfrm>
          </p:grpSpPr>
          <p:sp>
            <p:nvSpPr>
              <p:cNvPr id="47" name="Oval 41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8" name="Oval 42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428746" y="2059328"/>
              <a:ext cx="149224" cy="149225"/>
              <a:chOff x="1428746" y="2059328"/>
              <a:chExt cx="149224" cy="149225"/>
            </a:xfrm>
          </p:grpSpPr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427158" y="2376829"/>
              <a:ext cx="149224" cy="147638"/>
              <a:chOff x="1427158" y="2376829"/>
              <a:chExt cx="149224" cy="147638"/>
            </a:xfrm>
          </p:grpSpPr>
          <p:sp>
            <p:nvSpPr>
              <p:cNvPr id="53" name="Oval 45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4" name="Oval 46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1590670" y="2711792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506653" y="2384766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333376" y="5127971"/>
              <a:ext cx="155574" cy="1555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3376" y="5127971"/>
              <a:ext cx="155574" cy="155575"/>
            </a:xfrm>
            <a:custGeom>
              <a:avLst/>
              <a:gdLst>
                <a:gd name="T0" fmla="*/ 98 w 98"/>
                <a:gd name="T1" fmla="*/ 48 h 98"/>
                <a:gd name="T2" fmla="*/ 49 w 98"/>
                <a:gd name="T3" fmla="*/ 0 h 98"/>
                <a:gd name="T4" fmla="*/ 0 w 98"/>
                <a:gd name="T5" fmla="*/ 48 h 98"/>
                <a:gd name="T6" fmla="*/ 49 w 98"/>
                <a:gd name="T7" fmla="*/ 98 h 98"/>
                <a:gd name="T8" fmla="*/ 98 w 98"/>
                <a:gd name="T9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8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8"/>
                  </a:cubicBezTo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 flipH="1">
              <a:off x="296863" y="5707409"/>
              <a:ext cx="327024" cy="0"/>
            </a:xfrm>
            <a:prstGeom prst="line">
              <a:avLst/>
            </a:prstGeom>
            <a:noFill/>
            <a:ln w="714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01638" y="5393084"/>
              <a:ext cx="0" cy="130175"/>
            </a:xfrm>
            <a:custGeom>
              <a:avLst/>
              <a:gdLst>
                <a:gd name="T0" fmla="*/ 82 h 82"/>
                <a:gd name="T1" fmla="*/ 0 h 82"/>
                <a:gd name="T2" fmla="*/ 82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11223" y="5116858"/>
              <a:ext cx="148758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Transfer station to new </a:t>
              </a:r>
              <a:endParaRPr lang="en-US" altLang="en-US" sz="1828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2441566" y="5116858"/>
              <a:ext cx="36388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</a:t>
              </a:r>
              <a:endParaRPr lang="en-US" altLang="en-US" sz="1828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2846377" y="5116858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action</a:t>
              </a:r>
              <a:endParaRPr lang="en-US" altLang="en-US" sz="1828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898523" y="5378796"/>
              <a:ext cx="181940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Adaptation Tipping Point of a</a:t>
              </a:r>
              <a:endParaRPr lang="en-US" altLang="en-US" sz="1828"/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2793990" y="5378796"/>
              <a:ext cx="78386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363059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(</a:t>
              </a:r>
              <a:endParaRPr lang="en-US" altLang="en-US" sz="1828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3682986" y="5378796"/>
              <a:ext cx="55143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Terminal</a:t>
              </a:r>
              <a:endParaRPr lang="en-US" altLang="en-US" sz="1828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424495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)</a:t>
              </a:r>
              <a:endParaRPr lang="en-US" altLang="en-US" sz="1828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911223" y="5615334"/>
              <a:ext cx="78226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1747832" y="5615334"/>
              <a:ext cx="54341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effective</a:t>
              </a:r>
              <a:endParaRPr lang="en-US" altLang="en-US" sz="1828"/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1160460" y="3823044"/>
              <a:ext cx="4587854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5735614" y="3757956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3" name="Rectangle 65"/>
            <p:cNvSpPr>
              <a:spLocks noChangeArrowheads="1"/>
            </p:cNvSpPr>
            <p:nvPr/>
          </p:nvSpPr>
          <p:spPr bwMode="auto">
            <a:xfrm>
              <a:off x="271464" y="3823044"/>
              <a:ext cx="125675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Changing conditions</a:t>
              </a:r>
              <a:endParaRPr lang="en-US" altLang="en-US" sz="1828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284164" y="4751733"/>
              <a:ext cx="61234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high</a:t>
              </a:r>
              <a:endParaRPr lang="en-US" altLang="en-US" sz="1828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911223" y="4751733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950911" y="4751733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284164" y="4294532"/>
              <a:ext cx="56906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low</a:t>
              </a:r>
              <a:endParaRPr lang="en-US" altLang="en-US" sz="1828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858836" y="429453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911223" y="4294532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1160460" y="4150069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1160460" y="4607270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2636828" y="46469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3865547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4559282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5226029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5708626" y="4646957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/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3655998" y="4581870"/>
              <a:ext cx="210501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5735614" y="4516782"/>
              <a:ext cx="195262" cy="130175"/>
            </a:xfrm>
            <a:custGeom>
              <a:avLst/>
              <a:gdLst>
                <a:gd name="T0" fmla="*/ 0 w 123"/>
                <a:gd name="T1" fmla="*/ 0 h 82"/>
                <a:gd name="T2" fmla="*/ 123 w 123"/>
                <a:gd name="T3" fmla="*/ 41 h 82"/>
                <a:gd name="T4" fmla="*/ 0 w 123"/>
                <a:gd name="T5" fmla="*/ 82 h 82"/>
                <a:gd name="T6" fmla="*/ 0 w 12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2">
                  <a:moveTo>
                    <a:pt x="0" y="0"/>
                  </a:moveTo>
                  <a:lnTo>
                    <a:pt x="123" y="41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5291116" y="4831108"/>
              <a:ext cx="343043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3435337" y="4477095"/>
              <a:ext cx="234949" cy="184150"/>
            </a:xfrm>
            <a:custGeom>
              <a:avLst/>
              <a:gdLst>
                <a:gd name="T0" fmla="*/ 148 w 148"/>
                <a:gd name="T1" fmla="*/ 66 h 116"/>
                <a:gd name="T2" fmla="*/ 98 w 148"/>
                <a:gd name="T3" fmla="*/ 116 h 116"/>
                <a:gd name="T4" fmla="*/ 57 w 148"/>
                <a:gd name="T5" fmla="*/ 0 h 116"/>
                <a:gd name="T6" fmla="*/ 0 w 148"/>
                <a:gd name="T7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16">
                  <a:moveTo>
                    <a:pt x="148" y="66"/>
                  </a:moveTo>
                  <a:lnTo>
                    <a:pt x="98" y="116"/>
                  </a:lnTo>
                  <a:lnTo>
                    <a:pt x="57" y="0"/>
                  </a:lnTo>
                  <a:lnTo>
                    <a:pt x="0" y="66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>
              <a:off x="1160460" y="4581870"/>
              <a:ext cx="2274877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1198559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2663815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>
              <a:off x="3892535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>
              <a:off x="4559282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5226029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251935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312101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99" name="Rectangle 91"/>
            <p:cNvSpPr>
              <a:spLocks noChangeArrowheads="1"/>
            </p:cNvSpPr>
            <p:nvPr/>
          </p:nvSpPr>
          <p:spPr bwMode="auto">
            <a:xfrm>
              <a:off x="3670286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4232258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4767243" y="4162769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 dirty="0"/>
            </a:p>
          </p:txBody>
        </p:sp>
        <p:sp>
          <p:nvSpPr>
            <p:cNvPr id="102" name="Line 94"/>
            <p:cNvSpPr>
              <a:spLocks noChangeShapeType="1"/>
            </p:cNvSpPr>
            <p:nvPr/>
          </p:nvSpPr>
          <p:spPr bwMode="auto">
            <a:xfrm>
              <a:off x="3081326" y="4097682"/>
              <a:ext cx="1555743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4611669" y="4032594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2898764" y="3994494"/>
              <a:ext cx="182562" cy="195263"/>
            </a:xfrm>
            <a:custGeom>
              <a:avLst/>
              <a:gdLst>
                <a:gd name="T0" fmla="*/ 115 w 115"/>
                <a:gd name="T1" fmla="*/ 65 h 123"/>
                <a:gd name="T2" fmla="*/ 82 w 115"/>
                <a:gd name="T3" fmla="*/ 123 h 123"/>
                <a:gd name="T4" fmla="*/ 41 w 115"/>
                <a:gd name="T5" fmla="*/ 0 h 123"/>
                <a:gd name="T6" fmla="*/ 0 w 115"/>
                <a:gd name="T7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3">
                  <a:moveTo>
                    <a:pt x="115" y="65"/>
                  </a:moveTo>
                  <a:lnTo>
                    <a:pt x="82" y="123"/>
                  </a:lnTo>
                  <a:lnTo>
                    <a:pt x="41" y="0"/>
                  </a:lnTo>
                  <a:lnTo>
                    <a:pt x="0" y="65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5" name="Line 97"/>
            <p:cNvSpPr>
              <a:spLocks noChangeShapeType="1"/>
            </p:cNvSpPr>
            <p:nvPr/>
          </p:nvSpPr>
          <p:spPr bwMode="auto">
            <a:xfrm>
              <a:off x="1160460" y="4097682"/>
              <a:ext cx="173830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6" name="Line 98"/>
            <p:cNvSpPr>
              <a:spLocks noChangeShapeType="1"/>
            </p:cNvSpPr>
            <p:nvPr/>
          </p:nvSpPr>
          <p:spPr bwMode="auto">
            <a:xfrm>
              <a:off x="1198559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7" name="Line 99"/>
            <p:cNvSpPr>
              <a:spLocks noChangeShapeType="1"/>
            </p:cNvSpPr>
            <p:nvPr/>
          </p:nvSpPr>
          <p:spPr bwMode="auto">
            <a:xfrm>
              <a:off x="2571741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3251188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>
              <a:off x="3760773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4271945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4911705" y="3103905"/>
              <a:ext cx="0" cy="131763"/>
            </a:xfrm>
            <a:custGeom>
              <a:avLst/>
              <a:gdLst>
                <a:gd name="T0" fmla="*/ 83 h 83"/>
                <a:gd name="T1" fmla="*/ 0 h 83"/>
                <a:gd name="T2" fmla="*/ 83 h 8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3">
                  <a:moveTo>
                    <a:pt x="0" y="83"/>
                  </a:move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427761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</a:t>
              </a:r>
              <a:endParaRPr lang="en-US" altLang="en-US" sz="1828"/>
            </a:p>
          </p:txBody>
        </p:sp>
        <p:sp>
          <p:nvSpPr>
            <p:cNvPr id="115" name="Rectangle 107"/>
            <p:cNvSpPr>
              <a:spLocks noChangeArrowheads="1"/>
            </p:cNvSpPr>
            <p:nvPr/>
          </p:nvSpPr>
          <p:spPr bwMode="auto">
            <a:xfrm>
              <a:off x="6427761" y="290705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endParaRPr lang="en-US" altLang="en-US" sz="1828"/>
            </a:p>
          </p:txBody>
        </p:sp>
        <p:sp>
          <p:nvSpPr>
            <p:cNvPr id="116" name="Oval 108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6657947" y="2653054"/>
              <a:ext cx="149224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6657947" y="2653054"/>
              <a:ext cx="149224" cy="147638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0 h 93"/>
                <a:gd name="T4" fmla="*/ 0 w 94"/>
                <a:gd name="T5" fmla="*/ 47 h 93"/>
                <a:gd name="T6" fmla="*/ 47 w 94"/>
                <a:gd name="T7" fmla="*/ 93 h 93"/>
                <a:gd name="T8" fmla="*/ 94 w 94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20"/>
                    <a:pt x="73" y="0"/>
                    <a:pt x="47" y="0"/>
                  </a:cubicBezTo>
                  <a:cubicBezTo>
                    <a:pt x="21" y="0"/>
                    <a:pt x="0" y="20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4" y="72"/>
                    <a:pt x="94" y="47"/>
                  </a:cubicBezTo>
                </a:path>
              </a:pathLst>
            </a:cu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0" name="Oval 112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1" name="Oval 113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2" name="Oval 114"/>
            <p:cNvSpPr>
              <a:spLocks noChangeArrowheads="1"/>
            </p:cNvSpPr>
            <p:nvPr/>
          </p:nvSpPr>
          <p:spPr bwMode="auto">
            <a:xfrm>
              <a:off x="6645247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6645247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6 w 93"/>
                <a:gd name="T3" fmla="*/ 0 h 93"/>
                <a:gd name="T4" fmla="*/ 0 w 93"/>
                <a:gd name="T5" fmla="*/ 46 h 93"/>
                <a:gd name="T6" fmla="*/ 46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2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2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4" name="Oval 116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5" name="Oval 117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6" name="Oval 118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7" name="Oval 119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8" name="Oval 120"/>
            <p:cNvSpPr>
              <a:spLocks noChangeArrowheads="1"/>
            </p:cNvSpPr>
            <p:nvPr/>
          </p:nvSpPr>
          <p:spPr bwMode="auto">
            <a:xfrm>
              <a:off x="6891309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6891309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0 h 93"/>
                <a:gd name="T4" fmla="*/ 0 w 93"/>
                <a:gd name="T5" fmla="*/ 46 h 93"/>
                <a:gd name="T6" fmla="*/ 47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3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73"/>
                    <a:pt x="21" y="93"/>
                    <a:pt x="47" y="93"/>
                  </a:cubicBezTo>
                  <a:cubicBezTo>
                    <a:pt x="73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0" name="Oval 122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1" name="Oval 123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2" name="Oval 124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3" name="Oval 125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27761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3</a:t>
              </a:r>
              <a:endParaRPr lang="en-US" altLang="en-US" sz="1828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27761" y="34960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4</a:t>
              </a:r>
              <a:endParaRPr lang="en-US" altLang="en-US" sz="1828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427761" y="37706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5</a:t>
              </a:r>
              <a:endParaRPr lang="en-US" altLang="en-US" sz="1828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427761" y="4777133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9</a:t>
              </a:r>
              <a:endParaRPr lang="en-US" altLang="en-US" sz="1828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389661" y="2306979"/>
              <a:ext cx="53540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Pathway</a:t>
              </a:r>
              <a:endParaRPr lang="en-US" altLang="en-US" sz="1828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8258140" y="2306979"/>
              <a:ext cx="16190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</a:t>
              </a:r>
              <a:endParaRPr lang="en-US" altLang="en-US" sz="1828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8428002" y="2306979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1" name="Rectangle 133"/>
            <p:cNvSpPr>
              <a:spLocks noChangeArrowheads="1"/>
            </p:cNvSpPr>
            <p:nvPr/>
          </p:nvSpPr>
          <p:spPr bwMode="auto">
            <a:xfrm>
              <a:off x="8467689" y="2306979"/>
              <a:ext cx="50654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7226270" y="2306979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Costs</a:t>
              </a:r>
              <a:endParaRPr lang="en-US" altLang="en-US" sz="1828"/>
            </a:p>
          </p:txBody>
        </p:sp>
        <p:sp>
          <p:nvSpPr>
            <p:cNvPr id="143" name="Rectangle 135"/>
            <p:cNvSpPr>
              <a:spLocks noChangeArrowheads="1"/>
            </p:cNvSpPr>
            <p:nvPr/>
          </p:nvSpPr>
          <p:spPr bwMode="auto">
            <a:xfrm>
              <a:off x="7696167" y="2306979"/>
              <a:ext cx="50975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7264369" y="2632417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45" name="Rectangle 137"/>
            <p:cNvSpPr>
              <a:spLocks noChangeArrowheads="1"/>
            </p:cNvSpPr>
            <p:nvPr/>
          </p:nvSpPr>
          <p:spPr bwMode="auto">
            <a:xfrm>
              <a:off x="7264369" y="4764433"/>
              <a:ext cx="1538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</a:t>
              </a:r>
              <a:endParaRPr lang="en-US" altLang="en-US" sz="1828"/>
            </a:p>
          </p:txBody>
        </p:sp>
        <p:sp>
          <p:nvSpPr>
            <p:cNvPr id="146" name="Rectangle 138"/>
            <p:cNvSpPr>
              <a:spLocks noChangeArrowheads="1"/>
            </p:cNvSpPr>
            <p:nvPr/>
          </p:nvSpPr>
          <p:spPr bwMode="auto">
            <a:xfrm>
              <a:off x="855976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47" name="Rectangle 139"/>
            <p:cNvSpPr>
              <a:spLocks noChangeArrowheads="1"/>
            </p:cNvSpPr>
            <p:nvPr/>
          </p:nvSpPr>
          <p:spPr bwMode="auto">
            <a:xfrm>
              <a:off x="8532776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8" name="Rectangle 140"/>
            <p:cNvSpPr>
              <a:spLocks noChangeArrowheads="1"/>
            </p:cNvSpPr>
            <p:nvPr/>
          </p:nvSpPr>
          <p:spPr bwMode="auto">
            <a:xfrm>
              <a:off x="8612151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9" name="Rectangle 141"/>
            <p:cNvSpPr>
              <a:spLocks noChangeArrowheads="1"/>
            </p:cNvSpPr>
            <p:nvPr/>
          </p:nvSpPr>
          <p:spPr bwMode="auto">
            <a:xfrm>
              <a:off x="8689938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0" name="Rectangle 142"/>
            <p:cNvSpPr>
              <a:spLocks noChangeArrowheads="1"/>
            </p:cNvSpPr>
            <p:nvPr/>
          </p:nvSpPr>
          <p:spPr bwMode="auto">
            <a:xfrm>
              <a:off x="855976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1" name="Rectangle 143"/>
            <p:cNvSpPr>
              <a:spLocks noChangeArrowheads="1"/>
            </p:cNvSpPr>
            <p:nvPr/>
          </p:nvSpPr>
          <p:spPr bwMode="auto">
            <a:xfrm>
              <a:off x="855976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2" name="Rectangle 144"/>
            <p:cNvSpPr>
              <a:spLocks noChangeArrowheads="1"/>
            </p:cNvSpPr>
            <p:nvPr/>
          </p:nvSpPr>
          <p:spPr bwMode="auto">
            <a:xfrm>
              <a:off x="855976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3" name="Rectangle 145"/>
            <p:cNvSpPr>
              <a:spLocks noChangeArrowheads="1"/>
            </p:cNvSpPr>
            <p:nvPr/>
          </p:nvSpPr>
          <p:spPr bwMode="auto">
            <a:xfrm>
              <a:off x="8559764" y="375795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4" name="Rectangle 146"/>
            <p:cNvSpPr>
              <a:spLocks noChangeArrowheads="1"/>
            </p:cNvSpPr>
            <p:nvPr/>
          </p:nvSpPr>
          <p:spPr bwMode="auto">
            <a:xfrm>
              <a:off x="7264369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5" name="Rectangle 147"/>
            <p:cNvSpPr>
              <a:spLocks noChangeArrowheads="1"/>
            </p:cNvSpPr>
            <p:nvPr/>
          </p:nvSpPr>
          <p:spPr bwMode="auto">
            <a:xfrm>
              <a:off x="7264369" y="3234080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7264369" y="2934042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+++++</a:t>
              </a:r>
              <a:endParaRPr lang="en-US" altLang="en-US" sz="1828"/>
            </a:p>
          </p:txBody>
        </p:sp>
        <p:sp>
          <p:nvSpPr>
            <p:cNvPr id="157" name="Rectangle 149"/>
            <p:cNvSpPr>
              <a:spLocks noChangeArrowheads="1"/>
            </p:cNvSpPr>
            <p:nvPr/>
          </p:nvSpPr>
          <p:spPr bwMode="auto">
            <a:xfrm>
              <a:off x="7264369" y="3496018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8" name="Rectangle 150"/>
            <p:cNvSpPr>
              <a:spLocks noChangeArrowheads="1"/>
            </p:cNvSpPr>
            <p:nvPr/>
          </p:nvSpPr>
          <p:spPr bwMode="auto">
            <a:xfrm>
              <a:off x="795810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59" name="Rectangle 151"/>
            <p:cNvSpPr>
              <a:spLocks noChangeArrowheads="1"/>
            </p:cNvSpPr>
            <p:nvPr/>
          </p:nvSpPr>
          <p:spPr bwMode="auto">
            <a:xfrm>
              <a:off x="7931116" y="472474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60" name="Rectangle 152"/>
            <p:cNvSpPr>
              <a:spLocks noChangeArrowheads="1"/>
            </p:cNvSpPr>
            <p:nvPr/>
          </p:nvSpPr>
          <p:spPr bwMode="auto">
            <a:xfrm>
              <a:off x="795810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1" name="Rectangle 153"/>
            <p:cNvSpPr>
              <a:spLocks noChangeArrowheads="1"/>
            </p:cNvSpPr>
            <p:nvPr/>
          </p:nvSpPr>
          <p:spPr bwMode="auto">
            <a:xfrm>
              <a:off x="795810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2" name="Rectangle 154"/>
            <p:cNvSpPr>
              <a:spLocks noChangeArrowheads="1"/>
            </p:cNvSpPr>
            <p:nvPr/>
          </p:nvSpPr>
          <p:spPr bwMode="auto">
            <a:xfrm>
              <a:off x="795810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3" name="Rectangle 155"/>
            <p:cNvSpPr>
              <a:spLocks noChangeArrowheads="1"/>
            </p:cNvSpPr>
            <p:nvPr/>
          </p:nvSpPr>
          <p:spPr bwMode="auto">
            <a:xfrm>
              <a:off x="7958104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6389661" y="2084728"/>
              <a:ext cx="84959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horizon </a:t>
              </a:r>
              <a:endParaRPr lang="en-US" altLang="en-US" sz="1828"/>
            </a:p>
          </p:txBody>
        </p:sp>
        <p:sp>
          <p:nvSpPr>
            <p:cNvPr id="165" name="Rectangle 157"/>
            <p:cNvSpPr>
              <a:spLocks noChangeArrowheads="1"/>
            </p:cNvSpPr>
            <p:nvPr/>
          </p:nvSpPr>
          <p:spPr bwMode="auto">
            <a:xfrm>
              <a:off x="7264369" y="2084728"/>
              <a:ext cx="26609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100 </a:t>
              </a:r>
              <a:endParaRPr lang="en-US" altLang="en-US" sz="1828"/>
            </a:p>
          </p:txBody>
        </p:sp>
        <p:sp>
          <p:nvSpPr>
            <p:cNvPr id="166" name="Rectangle 158"/>
            <p:cNvSpPr>
              <a:spLocks noChangeArrowheads="1"/>
            </p:cNvSpPr>
            <p:nvPr/>
          </p:nvSpPr>
          <p:spPr bwMode="auto">
            <a:xfrm>
              <a:off x="7539006" y="2084728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2" name="Oval 164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3" name="Oval 165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4" name="Oval 166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5" name="Oval 167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6" name="Oval 168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7" name="Oval 169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8" name="Oval 170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9" name="Rectangle 171"/>
            <p:cNvSpPr>
              <a:spLocks noChangeArrowheads="1"/>
            </p:cNvSpPr>
            <p:nvPr/>
          </p:nvSpPr>
          <p:spPr bwMode="auto">
            <a:xfrm>
              <a:off x="6427761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6</a:t>
              </a:r>
              <a:endParaRPr lang="en-US" altLang="en-US" sz="1828"/>
            </a:p>
          </p:txBody>
        </p:sp>
        <p:sp>
          <p:nvSpPr>
            <p:cNvPr id="180" name="Rectangle 172"/>
            <p:cNvSpPr>
              <a:spLocks noChangeArrowheads="1"/>
            </p:cNvSpPr>
            <p:nvPr/>
          </p:nvSpPr>
          <p:spPr bwMode="auto">
            <a:xfrm>
              <a:off x="6427761" y="42802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7</a:t>
              </a:r>
              <a:endParaRPr lang="en-US" altLang="en-US" sz="1828"/>
            </a:p>
          </p:txBody>
        </p:sp>
        <p:sp>
          <p:nvSpPr>
            <p:cNvPr id="181" name="Rectangle 173"/>
            <p:cNvSpPr>
              <a:spLocks noChangeArrowheads="1"/>
            </p:cNvSpPr>
            <p:nvPr/>
          </p:nvSpPr>
          <p:spPr bwMode="auto">
            <a:xfrm>
              <a:off x="6427761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8</a:t>
              </a:r>
              <a:endParaRPr lang="en-US" altLang="en-US" sz="1828"/>
            </a:p>
          </p:txBody>
        </p:sp>
        <p:sp>
          <p:nvSpPr>
            <p:cNvPr id="182" name="Rectangle 174"/>
            <p:cNvSpPr>
              <a:spLocks noChangeArrowheads="1"/>
            </p:cNvSpPr>
            <p:nvPr/>
          </p:nvSpPr>
          <p:spPr bwMode="auto">
            <a:xfrm>
              <a:off x="8559764" y="4019894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3" name="Rectangle 175"/>
            <p:cNvSpPr>
              <a:spLocks noChangeArrowheads="1"/>
            </p:cNvSpPr>
            <p:nvPr/>
          </p:nvSpPr>
          <p:spPr bwMode="auto">
            <a:xfrm>
              <a:off x="8559764" y="4215157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4" name="Rectangle 176"/>
            <p:cNvSpPr>
              <a:spLocks noChangeArrowheads="1"/>
            </p:cNvSpPr>
            <p:nvPr/>
          </p:nvSpPr>
          <p:spPr bwMode="auto">
            <a:xfrm>
              <a:off x="8532776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5" name="Rectangle 177"/>
            <p:cNvSpPr>
              <a:spLocks noChangeArrowheads="1"/>
            </p:cNvSpPr>
            <p:nvPr/>
          </p:nvSpPr>
          <p:spPr bwMode="auto">
            <a:xfrm>
              <a:off x="8612151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6" name="Rectangle 178"/>
            <p:cNvSpPr>
              <a:spLocks noChangeArrowheads="1"/>
            </p:cNvSpPr>
            <p:nvPr/>
          </p:nvSpPr>
          <p:spPr bwMode="auto">
            <a:xfrm>
              <a:off x="8689938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7" name="Rectangle 179"/>
            <p:cNvSpPr>
              <a:spLocks noChangeArrowheads="1"/>
            </p:cNvSpPr>
            <p:nvPr/>
          </p:nvSpPr>
          <p:spPr bwMode="auto">
            <a:xfrm>
              <a:off x="7264369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88" name="Rectangle 180"/>
            <p:cNvSpPr>
              <a:spLocks noChangeArrowheads="1"/>
            </p:cNvSpPr>
            <p:nvPr/>
          </p:nvSpPr>
          <p:spPr bwMode="auto">
            <a:xfrm>
              <a:off x="7264369" y="4254844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89" name="Rectangle 181"/>
            <p:cNvSpPr>
              <a:spLocks noChangeArrowheads="1"/>
            </p:cNvSpPr>
            <p:nvPr/>
          </p:nvSpPr>
          <p:spPr bwMode="auto">
            <a:xfrm>
              <a:off x="7264369" y="4019894"/>
              <a:ext cx="30777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</a:t>
              </a:r>
              <a:endParaRPr lang="en-US" altLang="en-US" sz="1828"/>
            </a:p>
          </p:txBody>
        </p:sp>
        <p:sp>
          <p:nvSpPr>
            <p:cNvPr id="190" name="Rectangle 182"/>
            <p:cNvSpPr>
              <a:spLocks noChangeArrowheads="1"/>
            </p:cNvSpPr>
            <p:nvPr/>
          </p:nvSpPr>
          <p:spPr bwMode="auto">
            <a:xfrm>
              <a:off x="7958104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1" name="Rectangle 183"/>
            <p:cNvSpPr>
              <a:spLocks noChangeArrowheads="1"/>
            </p:cNvSpPr>
            <p:nvPr/>
          </p:nvSpPr>
          <p:spPr bwMode="auto">
            <a:xfrm>
              <a:off x="7958104" y="42421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2" name="Rectangle 184"/>
            <p:cNvSpPr>
              <a:spLocks noChangeArrowheads="1"/>
            </p:cNvSpPr>
            <p:nvPr/>
          </p:nvSpPr>
          <p:spPr bwMode="auto">
            <a:xfrm>
              <a:off x="7931116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</p:grpSp>
    </p:spTree>
    <p:extLst>
      <p:ext uri="{BB962C8B-B14F-4D97-AF65-F5344CB8AC3E}">
        <p14:creationId xmlns:p14="http://schemas.microsoft.com/office/powerpoint/2010/main" val="405466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3200" dirty="0"/>
            </a:br>
            <a:r>
              <a:rPr lang="en-GB" sz="3200" dirty="0"/>
              <a:t>Exploratory scenario thinking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67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5472-4D49-7B41-83E1-48080E84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14000"/>
              </a:lnSpc>
            </a:pPr>
            <a:endParaRPr lang="en-GB" sz="3094" dirty="0"/>
          </a:p>
          <a:p>
            <a:pPr marL="0" indent="0" algn="ctr">
              <a:lnSpc>
                <a:spcPct val="114000"/>
              </a:lnSpc>
              <a:buNone/>
            </a:pPr>
            <a:r>
              <a:rPr lang="en-GB" sz="3094" dirty="0"/>
              <a:t>Often, more information can be captured in an ensemble of alternative plausible models than can be captured by any individual model. </a:t>
            </a:r>
          </a:p>
          <a:p>
            <a:endParaRPr lang="en-US" sz="3094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0E3FF-241E-8543-9EAF-5DC88388226E}"/>
              </a:ext>
            </a:extLst>
          </p:cNvPr>
          <p:cNvSpPr txBox="1">
            <a:spLocks/>
          </p:cNvSpPr>
          <p:nvPr/>
        </p:nvSpPr>
        <p:spPr>
          <a:xfrm>
            <a:off x="6551676" y="6154928"/>
            <a:ext cx="3982512" cy="703072"/>
          </a:xfrm>
          <a:prstGeom prst="rect">
            <a:avLst/>
          </a:prstGeom>
          <a:noFill/>
        </p:spPr>
        <p:txBody>
          <a:bodyPr vert="horz" lIns="64294" tIns="32147" rIns="64294" bIns="32147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44" dirty="0" err="1">
                <a:solidFill>
                  <a:schemeClr val="bg1">
                    <a:lumMod val="75000"/>
                  </a:schemeClr>
                </a:solidFill>
              </a:rPr>
              <a:t>Bankes</a:t>
            </a:r>
            <a:r>
              <a:rPr lang="en-US" sz="844" dirty="0">
                <a:solidFill>
                  <a:schemeClr val="bg1">
                    <a:lumMod val="75000"/>
                  </a:schemeClr>
                </a:solidFill>
              </a:rPr>
              <a:t> (2002) 10.1073􏰅pnas.092081399</a:t>
            </a:r>
          </a:p>
        </p:txBody>
      </p:sp>
    </p:spTree>
    <p:extLst>
      <p:ext uri="{BB962C8B-B14F-4D97-AF65-F5344CB8AC3E}">
        <p14:creationId xmlns:p14="http://schemas.microsoft.com/office/powerpoint/2010/main" val="3063823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XLRM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0" y="1231900"/>
            <a:ext cx="8917620" cy="409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04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model as a function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orient="vert" idx="1"/>
          </p:nvPr>
        </p:nvSpPr>
        <p:spPr>
          <a:xfrm>
            <a:off x="698500" y="2932771"/>
            <a:ext cx="10773500" cy="3015592"/>
          </a:xfrm>
        </p:spPr>
        <p:txBody>
          <a:bodyPr/>
          <a:lstStyle/>
          <a:p>
            <a:r>
              <a:rPr lang="en-US" dirty="0"/>
              <a:t>X : uncertainties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Model structure uncertainties as well as exogenous forces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uncertainty space is called a scenario</a:t>
            </a:r>
          </a:p>
          <a:p>
            <a:r>
              <a:rPr lang="en-US" dirty="0"/>
              <a:t>L : levers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lever space is called a policy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Policies to be tested over the uncertainties</a:t>
            </a:r>
          </a:p>
          <a:p>
            <a:r>
              <a:rPr lang="en-US" dirty="0"/>
              <a:t>M :  outcomes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Outcomes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7" y="1454406"/>
            <a:ext cx="4529639" cy="1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2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9579-9C1C-091D-D1FF-625C7362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is deep uncertainty?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4534-BC41-5D3D-8463-B5B906B3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Deep uncertainty refers to the situation where the various parties to a decision do not know or cannot agree on</a:t>
            </a:r>
          </a:p>
          <a:p>
            <a:pPr lvl="1"/>
            <a:r>
              <a:rPr lang="en-US" dirty="0"/>
              <a:t>The system model that relates actions to consequences</a:t>
            </a:r>
          </a:p>
          <a:p>
            <a:pPr lvl="1"/>
            <a:r>
              <a:rPr lang="en-US" dirty="0"/>
              <a:t>T</a:t>
            </a:r>
            <a:r>
              <a:rPr lang="en-NL" dirty="0"/>
              <a:t>he prior probability distributions to put on the inputs to the system model(s)</a:t>
            </a:r>
          </a:p>
          <a:p>
            <a:pPr lvl="1"/>
            <a:r>
              <a:rPr lang="en-US" dirty="0"/>
              <a:t>W</a:t>
            </a:r>
            <a:r>
              <a:rPr lang="en-NL" dirty="0"/>
              <a:t>hich consequences to consider and their relative importance</a:t>
            </a:r>
          </a:p>
          <a:p>
            <a:r>
              <a:rPr lang="en-US" dirty="0"/>
              <a:t>Deep uncertainty often involves decisions made over time in dynamic interaction with the system.</a:t>
            </a:r>
          </a:p>
          <a:p>
            <a:endParaRPr lang="en-US" dirty="0"/>
          </a:p>
          <a:p>
            <a:r>
              <a:rPr lang="en-US" dirty="0"/>
              <a:t>Kenneth Arrow first used the term in the late 1990s to characterize the climate change debate</a:t>
            </a:r>
          </a:p>
          <a:p>
            <a:r>
              <a:rPr lang="en-US" dirty="0"/>
              <a:t>Formal work on dealing with deep uncertainty started in the early 2000s at the RAND Corporation and TU Delft.</a:t>
            </a:r>
          </a:p>
          <a:p>
            <a:endParaRPr lang="en-US" dirty="0"/>
          </a:p>
          <a:p>
            <a:r>
              <a:rPr lang="en-US" dirty="0"/>
              <a:t>Deep uncertainty is also known as radical uncertainty, Knightian uncertainty, or uncertainty proper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4195-B560-13B7-706D-51D6B0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33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4" name="Content Placeholder 3" descr="fig1.png_high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4" b="-16034"/>
          <a:stretch>
            <a:fillRect/>
          </a:stretch>
        </p:blipFill>
        <p:spPr>
          <a:xfrm>
            <a:off x="2340000" y="1260000"/>
            <a:ext cx="7532821" cy="5133600"/>
          </a:xfrm>
        </p:spPr>
      </p:pic>
    </p:spTree>
    <p:extLst>
      <p:ext uri="{BB962C8B-B14F-4D97-AF65-F5344CB8AC3E}">
        <p14:creationId xmlns:p14="http://schemas.microsoft.com/office/powerpoint/2010/main" val="283328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6" name="Content Placeholder 3" descr="fig3.png_highres.png">
            <a:extLst>
              <a:ext uri="{FF2B5EF4-FFF2-40B4-BE49-F238E27FC236}">
                <a16:creationId xmlns:a16="http://schemas.microsoft.com/office/drawing/2014/main" id="{FC9D4D3F-AEF2-F14D-8933-53D3B768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31100" cy="5131416"/>
          </a:xfrm>
        </p:spPr>
      </p:pic>
    </p:spTree>
    <p:extLst>
      <p:ext uri="{BB962C8B-B14F-4D97-AF65-F5344CB8AC3E}">
        <p14:creationId xmlns:p14="http://schemas.microsoft.com/office/powerpoint/2010/main" val="36173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9" name="Content Placeholder 3" descr="fig4.png_highres.png">
            <a:extLst>
              <a:ext uri="{FF2B5EF4-FFF2-40B4-BE49-F238E27FC236}">
                <a16:creationId xmlns:a16="http://schemas.microsoft.com/office/drawing/2014/main" id="{E947516E-7B48-DD40-A48E-6137B5F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5477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5.png_highres.png">
            <a:extLst>
              <a:ext uri="{FF2B5EF4-FFF2-40B4-BE49-F238E27FC236}">
                <a16:creationId xmlns:a16="http://schemas.microsoft.com/office/drawing/2014/main" id="{7ACE87B0-D5B7-DD40-A743-5A1038DB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49" b="-23849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262144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6.png_highres.png">
            <a:extLst>
              <a:ext uri="{FF2B5EF4-FFF2-40B4-BE49-F238E27FC236}">
                <a16:creationId xmlns:a16="http://schemas.microsoft.com/office/drawing/2014/main" id="{DCB1B37C-7784-5944-84FB-BE3E1DE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9115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7.png_highres.png">
            <a:extLst>
              <a:ext uri="{FF2B5EF4-FFF2-40B4-BE49-F238E27FC236}">
                <a16:creationId xmlns:a16="http://schemas.microsoft.com/office/drawing/2014/main" id="{07745C3C-BF1B-E846-A293-5FAE4B0B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18285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5" descr="fig8_highres.png">
            <a:extLst>
              <a:ext uri="{FF2B5EF4-FFF2-40B4-BE49-F238E27FC236}">
                <a16:creationId xmlns:a16="http://schemas.microsoft.com/office/drawing/2014/main" id="{AFB203E9-0A55-E04E-8353-0743570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6" b="-16046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35974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Manual scenario discovery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7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5633C4-76EB-811D-AC89-9A1198E4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0" y="126547"/>
            <a:ext cx="10413566" cy="6731453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32205A5-6D8E-5BA0-5E35-4B88D427711A}"/>
              </a:ext>
            </a:extLst>
          </p:cNvPr>
          <p:cNvSpPr/>
          <p:nvPr/>
        </p:nvSpPr>
        <p:spPr>
          <a:xfrm>
            <a:off x="6400799" y="1207063"/>
            <a:ext cx="3428999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NL" dirty="0"/>
              <a:t>lick and download as zip file</a:t>
            </a:r>
          </a:p>
        </p:txBody>
      </p:sp>
    </p:spTree>
    <p:extLst>
      <p:ext uri="{BB962C8B-B14F-4D97-AF65-F5344CB8AC3E}">
        <p14:creationId xmlns:p14="http://schemas.microsoft.com/office/powerpoint/2010/main" val="266400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NL" dirty="0"/>
              <a:t>nzip the downloaded file</a:t>
            </a:r>
          </a:p>
          <a:p>
            <a:r>
              <a:rPr lang="en-US" dirty="0"/>
              <a:t>O</a:t>
            </a:r>
            <a:r>
              <a:rPr lang="en-NL" dirty="0"/>
              <a:t>pen </a:t>
            </a:r>
            <a:r>
              <a:rPr lang="en-US" dirty="0" err="1"/>
              <a:t>manual_scenario_discovery.html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3438-D5AB-9246-8844-E21C0CDD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6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5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A6D6"/>
                </a:solidFill>
              </a:rPr>
              <a:t>Problem</a:t>
            </a:r>
            <a:r>
              <a:rPr lang="en-US" dirty="0"/>
              <a:t>: find an (orthogonal) subspace in the model input space, which has a high concentration of cases of interest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problem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Regression vs. (binary) classification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algorithms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Classification and Regression Trees (CART)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Patient Rule Induction Algorithm (PRIM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Various other more specialized possibilities</a:t>
            </a:r>
          </a:p>
          <a:p>
            <a:pPr marL="321440" indent="-32144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7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pic>
        <p:nvPicPr>
          <p:cNvPr id="5" name="Picture 4" descr="figscatter_2d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5" y="1150622"/>
            <a:ext cx="5164324" cy="50603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3817622" y="5454225"/>
            <a:ext cx="455675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222667" y="1201252"/>
            <a:ext cx="0" cy="42529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ight Arrow 13"/>
          <p:cNvSpPr/>
          <p:nvPr/>
        </p:nvSpPr>
        <p:spPr bwMode="auto">
          <a:xfrm>
            <a:off x="4374559" y="1656928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6200000">
            <a:off x="7336450" y="4770711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6045369" y="1251883"/>
            <a:ext cx="0" cy="172144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45369" y="2973324"/>
            <a:ext cx="22783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0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Lenient hill-climbing optimization algorithm</a:t>
            </a:r>
          </a:p>
          <a:p>
            <a:endParaRPr lang="en-US" dirty="0"/>
          </a:p>
          <a:p>
            <a:r>
              <a:rPr lang="en-US" dirty="0"/>
              <a:t>Each step in the optimization is stored </a:t>
            </a:r>
            <a:r>
              <a:rPr lang="en-US" dirty="0">
                <a:sym typeface="Wingdings"/>
              </a:rPr>
              <a:t> peeling trajectory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Coverage</a:t>
            </a:r>
            <a:r>
              <a:rPr lang="en-US" dirty="0">
                <a:sym typeface="Wingdings"/>
              </a:rPr>
              <a:t>: fraction of cases of interest within the box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Density</a:t>
            </a:r>
            <a:r>
              <a:rPr lang="en-US" dirty="0">
                <a:sym typeface="Wingdings"/>
              </a:rPr>
              <a:t>: fraction of cases in the box which is of interest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Interpretability</a:t>
            </a:r>
            <a:r>
              <a:rPr lang="en-US" dirty="0">
                <a:sym typeface="Wingdings"/>
              </a:rPr>
              <a:t>: number of restricted uncertainties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Quasi p-values</a:t>
            </a:r>
            <a:r>
              <a:rPr lang="en-US" dirty="0">
                <a:sym typeface="Wingdings"/>
              </a:rPr>
              <a:t>: one sided binomial test, proxy for statistical significance of each restricted uncertainty in isolation</a:t>
            </a:r>
          </a:p>
          <a:p>
            <a:r>
              <a:rPr lang="en-US" b="1" dirty="0">
                <a:solidFill>
                  <a:srgbClr val="01A5D6"/>
                </a:solidFill>
                <a:sym typeface="Wingdings"/>
              </a:rPr>
              <a:t>Resampling statistic</a:t>
            </a:r>
            <a:r>
              <a:rPr lang="en-US" dirty="0">
                <a:sym typeface="Wingdings"/>
              </a:rPr>
              <a:t>: do random subsets of the same dataset produce essentially the same box?</a:t>
            </a:r>
            <a:endParaRPr lang="en-US" b="1" dirty="0">
              <a:solidFill>
                <a:srgbClr val="01A5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4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peeling_trajectory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9" y="1150622"/>
            <a:ext cx="5999214" cy="5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box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7" y="1606297"/>
            <a:ext cx="9057361" cy="3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3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Discovery</a:t>
            </a:r>
            <a:endParaRPr lang="en-US" sz="218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54" y="1454406"/>
            <a:ext cx="6328828" cy="5113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745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Scenario discovery for designing adaptation pathways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Scenario discovery results can be understood as an n-dimensional generalization of adaptation tipping points</a:t>
            </a:r>
          </a:p>
          <a:p>
            <a:endParaRPr lang="en-NL" dirty="0"/>
          </a:p>
          <a:p>
            <a:r>
              <a:rPr lang="en-NL" dirty="0"/>
              <a:t>An adaptation tipping point is the level of an exogenous driver at which adaptation is required. These can be mapped to time for different scenarios</a:t>
            </a:r>
          </a:p>
          <a:p>
            <a:endParaRPr lang="en-NL" dirty="0"/>
          </a:p>
          <a:p>
            <a:r>
              <a:rPr lang="en-NL" dirty="0"/>
              <a:t>Scenario discovery finds n-dimensional boxes in the uncertainty space where a given policy fails</a:t>
            </a:r>
          </a:p>
          <a:p>
            <a:endParaRPr lang="en-NL" dirty="0"/>
          </a:p>
          <a:p>
            <a:r>
              <a:rPr lang="en-US" dirty="0"/>
              <a:t>S</a:t>
            </a:r>
            <a:r>
              <a:rPr lang="en-NL" dirty="0"/>
              <a:t>ome caveats</a:t>
            </a:r>
          </a:p>
          <a:p>
            <a:pPr lvl="1"/>
            <a:r>
              <a:rPr lang="en-US" dirty="0"/>
              <a:t>N</a:t>
            </a:r>
            <a:r>
              <a:rPr lang="en-NL" dirty="0"/>
              <a:t>ot all exogenous drivers change over time</a:t>
            </a:r>
          </a:p>
          <a:p>
            <a:pPr lvl="1"/>
            <a:r>
              <a:rPr lang="en-US" dirty="0"/>
              <a:t>M</a:t>
            </a:r>
            <a:r>
              <a:rPr lang="en-NL" dirty="0"/>
              <a:t>apping scenario discovery results onto the time axis is an open research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9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80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RDM.ipynb</a:t>
            </a:r>
          </a:p>
          <a:p>
            <a:r>
              <a:rPr lang="en-US" dirty="0"/>
              <a:t>U</a:t>
            </a:r>
            <a:r>
              <a:rPr lang="en-NL" dirty="0"/>
              <a:t>ncomment first line: 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!pip install </a:t>
            </a:r>
            <a:r>
              <a:rPr lang="en-US" dirty="0" err="1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ema_workbench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\[recommended\]</a:t>
            </a:r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NL" dirty="0"/>
              <a:t>100 experiments.tar.gz</a:t>
            </a:r>
          </a:p>
          <a:p>
            <a:pPr lvl="1"/>
            <a:r>
              <a:rPr lang="en-NL" dirty="0"/>
              <a:t>10000 experiments.tar.gz</a:t>
            </a:r>
          </a:p>
          <a:p>
            <a:r>
              <a:rPr lang="en-NL" dirty="0"/>
              <a:t>Go through the notebook</a:t>
            </a:r>
          </a:p>
          <a:p>
            <a:pPr lvl="1"/>
            <a:r>
              <a:rPr lang="en-US" dirty="0"/>
              <a:t>N</a:t>
            </a:r>
            <a:r>
              <a:rPr lang="en-NL" dirty="0"/>
              <a:t>ote that you need to update the relative path references to both datafiles from 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"./data/10000 </a:t>
            </a:r>
            <a:r>
              <a:rPr lang="en-US" dirty="0" err="1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experiments.tar.gz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dirty="0"/>
              <a:t>to 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"./10000 </a:t>
            </a:r>
            <a:r>
              <a:rPr lang="en-US" dirty="0" err="1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experiments.tar.gz</a:t>
            </a:r>
            <a:r>
              <a:rPr lang="en-US" dirty="0">
                <a:solidFill>
                  <a:srgbClr val="00A6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0934-C319-3946-A19D-2918ED91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0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40</a:t>
            </a:fld>
            <a:endParaRPr lang="nl-NL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422A46-A98B-DED4-305F-DD596747D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241927"/>
            <a:ext cx="10056091" cy="6500377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6899564" y="1154183"/>
            <a:ext cx="3621887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scenario </a:t>
            </a:r>
            <a:r>
              <a:rPr lang="en-US" dirty="0" err="1"/>
              <a:t>discovery.ipynb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52385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41</a:t>
            </a:fld>
            <a:endParaRPr lang="nl-NL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127BB8-E4A6-3770-534E-8AA0BCB2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74006"/>
            <a:ext cx="10340146" cy="668399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996570" y="1450614"/>
            <a:ext cx="3621887" cy="472209"/>
          </a:xfrm>
          <a:prstGeom prst="wedgeRectCallout">
            <a:avLst>
              <a:gd name="adj1" fmla="val -54907"/>
              <a:gd name="adj2" fmla="val 91106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file viewer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4818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3876-7D5D-8035-8A7E-6D6718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DC33-4740-F097-A53E-E4AD93B9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2C30-101A-8364-4A4E-C1000F0D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42</a:t>
            </a:fld>
            <a:endParaRPr lang="nl-NL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E486A8-530A-0657-03BE-871E2438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404640"/>
            <a:ext cx="9983355" cy="6453360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E8F7A9-BAD1-3D5F-1C31-13B5827DCA9B}"/>
              </a:ext>
            </a:extLst>
          </p:cNvPr>
          <p:cNvSpPr/>
          <p:nvPr/>
        </p:nvSpPr>
        <p:spPr>
          <a:xfrm>
            <a:off x="965397" y="2604005"/>
            <a:ext cx="3621887" cy="472209"/>
          </a:xfrm>
          <a:prstGeom prst="wedgeRectCallout">
            <a:avLst>
              <a:gd name="adj1" fmla="val -45153"/>
              <a:gd name="adj2" fmla="val -241168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upload files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967544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Introduction to 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77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</a:t>
            </a:r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998119BE-A418-ECC6-E1CC-24F1A2940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68390" y="1591900"/>
            <a:ext cx="4603609" cy="4356463"/>
          </a:xfrm>
        </p:spPr>
        <p:txBody>
          <a:bodyPr/>
          <a:lstStyle/>
          <a:p>
            <a:r>
              <a:rPr lang="en-NL" dirty="0"/>
              <a:t>Robust decision making is the process of using computer simulations to iteratively stress test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D</a:t>
            </a:r>
            <a:r>
              <a:rPr lang="en-NL" b="1" dirty="0">
                <a:solidFill>
                  <a:srgbClr val="00A6D6"/>
                </a:solidFill>
              </a:rPr>
              <a:t>ecision Framing</a:t>
            </a:r>
            <a:r>
              <a:rPr lang="en-NL" dirty="0"/>
              <a:t>: structure the decision problem using the XLRM framework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Evaluate strategy across futures</a:t>
            </a:r>
            <a:r>
              <a:rPr lang="en-NL" dirty="0"/>
              <a:t>: explore behavior of modeled system across the uncertainties for all outcomes of interest, for one or more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Vulnerability analysis</a:t>
            </a:r>
            <a:r>
              <a:rPr lang="en-NL" dirty="0"/>
              <a:t>: scenario discovery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T</a:t>
            </a:r>
            <a:r>
              <a:rPr lang="en-NL" b="1" dirty="0">
                <a:solidFill>
                  <a:srgbClr val="00A6D6"/>
                </a:solidFill>
              </a:rPr>
              <a:t>radeoff analysis</a:t>
            </a:r>
            <a:r>
              <a:rPr lang="en-NL" dirty="0"/>
              <a:t>: if vulnerabilities are limited analyse robustness tradeoffs amongst 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New futures and strategies</a:t>
            </a:r>
            <a:r>
              <a:rPr lang="en-NL" dirty="0"/>
              <a:t>: based on interpretation of 3 and 4, refine XLRM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62D35-5314-8AAF-028B-BA7A2B658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1591900"/>
            <a:ext cx="6043201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3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Experimental designs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" y="1635125"/>
            <a:ext cx="1120140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9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RDM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Shallow lake problem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36BDECA-F381-1786-4FAC-E9A15697A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3146136" cy="4356463"/>
          </a:xfrm>
        </p:spPr>
        <p:txBody>
          <a:bodyPr/>
          <a:lstStyle/>
          <a:p>
            <a:r>
              <a:rPr lang="en-US" dirty="0"/>
              <a:t>How much anthropogenic pollution to release into the lake, while avoiding that the lake tips into an irreversible eutrophic state?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version: what is a state based control rule that tells how much can be released?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4B0E-AE59-6486-A20F-01F59EE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14" y="1591900"/>
            <a:ext cx="7378974" cy="337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CE915-64EC-ADD6-57AB-A2D10CC60C93}"/>
              </a:ext>
            </a:extLst>
          </p:cNvPr>
          <p:cNvSpPr txBox="1"/>
          <p:nvPr/>
        </p:nvSpPr>
        <p:spPr>
          <a:xfrm>
            <a:off x="4404014" y="5062139"/>
            <a:ext cx="815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Hadka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et al (2015). 10.1016/j.envsoft.2015.07.014.</a:t>
            </a:r>
          </a:p>
          <a:p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06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DA0A-0A44-0F53-10F3-D914D6F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Workflow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803DB-00D5-D3CF-1889-24401168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Connect model to the workbench</a:t>
            </a:r>
          </a:p>
          <a:p>
            <a:pPr lvl="1"/>
            <a:r>
              <a:rPr lang="en-NL" dirty="0"/>
              <a:t>X: </a:t>
            </a:r>
            <a:r>
              <a:rPr lang="en-NL" b="1" dirty="0">
                <a:solidFill>
                  <a:srgbClr val="00A6D6"/>
                </a:solidFill>
              </a:rPr>
              <a:t>uncertainties</a:t>
            </a:r>
          </a:p>
          <a:p>
            <a:pPr lvl="1"/>
            <a:r>
              <a:rPr lang="en-NL" dirty="0"/>
              <a:t>L: </a:t>
            </a:r>
            <a:r>
              <a:rPr lang="en-NL" b="1" dirty="0">
                <a:solidFill>
                  <a:srgbClr val="00A6D6"/>
                </a:solidFill>
              </a:rPr>
              <a:t>levers</a:t>
            </a:r>
            <a:r>
              <a:rPr lang="en-NL" dirty="0"/>
              <a:t> which parameterize the control rule</a:t>
            </a:r>
          </a:p>
          <a:p>
            <a:pPr lvl="1"/>
            <a:r>
              <a:rPr lang="en-NL" dirty="0"/>
              <a:t>R: </a:t>
            </a:r>
            <a:r>
              <a:rPr lang="en-NL" b="1" dirty="0">
                <a:solidFill>
                  <a:srgbClr val="00A6D6"/>
                </a:solidFill>
              </a:rPr>
              <a:t>model</a:t>
            </a:r>
            <a:r>
              <a:rPr lang="en-NL" dirty="0"/>
              <a:t> of the shallow lake</a:t>
            </a:r>
          </a:p>
          <a:p>
            <a:pPr lvl="1"/>
            <a:r>
              <a:rPr lang="en-NL" dirty="0"/>
              <a:t>M: </a:t>
            </a:r>
            <a:r>
              <a:rPr lang="en-NL" b="1" dirty="0">
                <a:solidFill>
                  <a:srgbClr val="00A6D6"/>
                </a:solidFill>
              </a:rPr>
              <a:t>outcomes</a:t>
            </a:r>
            <a:r>
              <a:rPr lang="en-NL" dirty="0"/>
              <a:t> of interest</a:t>
            </a:r>
          </a:p>
          <a:p>
            <a:pPr lvl="1"/>
            <a:endParaRPr lang="en-NL" dirty="0"/>
          </a:p>
          <a:p>
            <a:r>
              <a:rPr lang="en-NL" dirty="0"/>
              <a:t>Develop basic system understanding by exploring the behavior of the system for one or more basic policies (i.e. control rules)</a:t>
            </a:r>
          </a:p>
          <a:p>
            <a:r>
              <a:rPr lang="en-NL" dirty="0"/>
              <a:t>Optimize policies for a reference scenario</a:t>
            </a:r>
          </a:p>
          <a:p>
            <a:r>
              <a:rPr lang="en-NL" dirty="0"/>
              <a:t>Re-evaluate (selected) policies over a much larger ensemble of scenarios</a:t>
            </a:r>
          </a:p>
          <a:p>
            <a:r>
              <a:rPr lang="en-NL" dirty="0"/>
              <a:t>Analyze robustness and vulnerabilities (i.e., scenario discovery)</a:t>
            </a:r>
          </a:p>
          <a:p>
            <a:r>
              <a:rPr lang="en-NL" dirty="0"/>
              <a:t>Iterate if 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F5B-357B-43A0-DD5A-599757F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394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Shift from RDM to MORDM</a:t>
            </a:r>
          </a:p>
          <a:p>
            <a:pPr lvl="1"/>
            <a:r>
              <a:rPr lang="en-US" dirty="0"/>
              <a:t>What if you do not have discrete and distinct options but rather </a:t>
            </a:r>
            <a:r>
              <a:rPr lang="en-US" dirty="0" err="1"/>
              <a:t>varous</a:t>
            </a:r>
            <a:r>
              <a:rPr lang="en-US" dirty="0"/>
              <a:t> (continuous) design variables?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2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F8C6-93A8-FB4D-A5D9-D87580023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B8C9C4-FA7A-9885-D1E0-481166C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691" y="1599800"/>
            <a:ext cx="9394687" cy="432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2EFCF3-BF15-BB93-2DFC-E3CF01C9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50940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064A-B03B-38F5-25FF-35FDEF20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0D103-0995-D03A-8CE5-C678720C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2253342"/>
            <a:ext cx="6910614" cy="369502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Kenneth Arrow, in 1950, demonstrated that there is no perfect voting procedure, it is either dictatorial or inherently unfair.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D78901-01FC-A7BE-4C3D-11BECE17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57" y="1575572"/>
            <a:ext cx="254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7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Individual preferences are ranked preferences (i.e. ordinal utility)</a:t>
                </a:r>
              </a:p>
              <a:p>
                <a:pPr marL="263524" lvl="1" indent="0">
                  <a:buNone/>
                </a:pPr>
                <a:r>
                  <a:rPr lang="en-US" sz="2800" dirty="0"/>
                  <a:t>	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marL="263524" lvl="1" indent="0">
                  <a:buNone/>
                </a:pPr>
                <a:endParaRPr lang="en-US" sz="2800" dirty="0"/>
              </a:p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The goal is to arrive at an aggregate preference order of options given the individual preferences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CC40EE7-95B5-22DB-82B7-10229FA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42116358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D9F7-1B0B-91F3-0306-2D19D438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F36D-559A-B1EF-3B0F-8B7113C0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355271"/>
            <a:ext cx="10773500" cy="45930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Any voting procedure should be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1) Non-dictatorial</a:t>
            </a:r>
            <a:r>
              <a:rPr lang="en-US" sz="2400" dirty="0"/>
              <a:t>: there is no single individual who’s preferences determine the aggregate preferences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2) Universal (complete ranking and deterministic)</a:t>
            </a:r>
            <a:r>
              <a:rPr lang="en-US" sz="2400" dirty="0"/>
              <a:t>: the final aggregate ranking should be complete, so no ties, and given a particular set of preferences of individuals always produce the same aggregate ranking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3) Independence of irrelevant alternatives</a:t>
            </a:r>
            <a:r>
              <a:rPr lang="en-US" sz="2400" dirty="0"/>
              <a:t>: the preference relation between options A and B should not change if an option C is introduced which is always ranked lower than A and B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4) Pareto efficient</a:t>
            </a:r>
            <a:r>
              <a:rPr lang="en-US" sz="2400" dirty="0"/>
              <a:t>: if option A is preferred by every individual over option B, than in the aggregate ranking option A should also be preferred over option B</a:t>
            </a:r>
          </a:p>
          <a:p>
            <a:pPr marL="1087719" lvl="2" indent="-321457">
              <a:buFont typeface="Arial"/>
              <a:buChar char="•"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329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61E9-E2FA-DA31-E7BC-47B9D05E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Battling Arrow’s paradox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5C833-C3D7-D450-E051-9B7BAC09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How can we account for Arrow’s paradox in any policy analytic activity?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Work with multiple objectives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Avoid the temptation to produce a complete ranking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Explore over alternative ways of formulating / framing a problem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/>
              <a:t>Explore over alternative ways of aggregating over time and over scenarios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Key message: the policy analytic activity aims at helping decision makers understand the consequences of decision alternatives, and </a:t>
            </a:r>
            <a:r>
              <a:rPr lang="en-US" sz="2400" b="1" dirty="0">
                <a:solidFill>
                  <a:srgbClr val="00A6D6"/>
                </a:solidFill>
              </a:rPr>
              <a:t>not</a:t>
            </a:r>
            <a:r>
              <a:rPr lang="en-US" sz="2400" b="1" dirty="0"/>
              <a:t> </a:t>
            </a:r>
            <a:r>
              <a:rPr lang="en-US" sz="2400" dirty="0"/>
              <a:t>to identify the best decision alternative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6579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95498-7A88-CF34-E2FD-E6EBAFF3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>
                <a:latin typeface="Gill Sans MT" panose="020B0502020104020203" pitchFamily="34" charset="77"/>
              </a:rPr>
              <a:t>Pareto optimality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FF61A7-652D-DA3D-DB26-02FF218535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r>
              <a:rPr lang="en-NL" sz="3900" b="1" dirty="0">
                <a:latin typeface="+mn-lt"/>
              </a:rPr>
              <a:t>Premise:  </a:t>
            </a:r>
            <a:r>
              <a:rPr lang="en-NL" sz="3900" dirty="0">
                <a:latin typeface="+mn-lt"/>
              </a:rPr>
              <a:t>“A solution </a:t>
            </a:r>
            <a:r>
              <a:rPr lang="en-US" sz="3900" dirty="0">
                <a:latin typeface="+mn-lt"/>
              </a:rPr>
              <a:t>is Pareto optimal when improvements in one objective would degrade the performance in at least another objective</a:t>
            </a:r>
            <a:r>
              <a:rPr lang="en-NL" sz="3900" dirty="0">
                <a:latin typeface="+mn-lt"/>
              </a:rPr>
              <a:t>”</a:t>
            </a:r>
          </a:p>
          <a:p>
            <a:pPr marL="0" indent="0">
              <a:buFontTx/>
              <a:buNone/>
            </a:pPr>
            <a:endParaRPr lang="en-NL" sz="3900" dirty="0">
              <a:latin typeface="+mn-lt"/>
            </a:endParaRPr>
          </a:p>
          <a:p>
            <a:pPr marL="0" indent="0">
              <a:buFontTx/>
              <a:buNone/>
            </a:pPr>
            <a:r>
              <a:rPr lang="en-NL" sz="3900" b="1" dirty="0">
                <a:latin typeface="+mn-lt"/>
              </a:rPr>
              <a:t>Purpose:  </a:t>
            </a:r>
            <a:r>
              <a:rPr lang="en-US" sz="3900" dirty="0">
                <a:latin typeface="+mn-lt"/>
              </a:rPr>
              <a:t>To rank alternatives in multi-objective problems</a:t>
            </a:r>
            <a:r>
              <a:rPr lang="en-NL" sz="3900" dirty="0">
                <a:latin typeface="+mn-lt"/>
              </a:rPr>
              <a:t>.</a:t>
            </a:r>
          </a:p>
          <a:p>
            <a:pPr marL="0" indent="0">
              <a:buFontTx/>
              <a:buNone/>
            </a:pPr>
            <a:endParaRPr lang="en-NL" sz="4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6926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42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2639D-9B6A-1349-A2D3-DD716D778C0A}"/>
              </a:ext>
            </a:extLst>
          </p:cNvPr>
          <p:cNvGrpSpPr/>
          <p:nvPr/>
        </p:nvGrpSpPr>
        <p:grpSpPr>
          <a:xfrm>
            <a:off x="4016884" y="3550751"/>
            <a:ext cx="559082" cy="543373"/>
            <a:chOff x="5348417" y="5971117"/>
            <a:chExt cx="488697" cy="5696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15DB24-579E-254E-A7D6-E5FF8BA90BAB}"/>
                </a:ext>
              </a:extLst>
            </p:cNvPr>
            <p:cNvSpPr/>
            <p:nvPr/>
          </p:nvSpPr>
          <p:spPr bwMode="auto">
            <a:xfrm>
              <a:off x="5348417" y="632477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957DA-9676-0B43-BE83-C432AE37D7D3}"/>
                </a:ext>
              </a:extLst>
            </p:cNvPr>
            <p:cNvSpPr txBox="1"/>
            <p:nvPr/>
          </p:nvSpPr>
          <p:spPr>
            <a:xfrm flipH="1">
              <a:off x="5450784" y="597111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319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220569-2C10-F045-8610-393A65483DA4}"/>
              </a:ext>
            </a:extLst>
          </p:cNvPr>
          <p:cNvCxnSpPr/>
          <p:nvPr/>
        </p:nvCxnSpPr>
        <p:spPr bwMode="auto">
          <a:xfrm>
            <a:off x="2356539" y="1587066"/>
            <a:ext cx="0" cy="350287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C8544A-E598-284F-A57C-7D275616A6C8}"/>
              </a:ext>
            </a:extLst>
          </p:cNvPr>
          <p:cNvCxnSpPr>
            <a:cxnSpLocks/>
          </p:cNvCxnSpPr>
          <p:nvPr/>
        </p:nvCxnSpPr>
        <p:spPr bwMode="auto">
          <a:xfrm flipH="1">
            <a:off x="2356539" y="5089944"/>
            <a:ext cx="419174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A6D6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A1FA705-A4AB-714C-A923-8794D7045F33}"/>
              </a:ext>
            </a:extLst>
          </p:cNvPr>
          <p:cNvGrpSpPr/>
          <p:nvPr/>
        </p:nvGrpSpPr>
        <p:grpSpPr>
          <a:xfrm>
            <a:off x="3427468" y="2237232"/>
            <a:ext cx="565527" cy="533861"/>
            <a:chOff x="5494288" y="4550321"/>
            <a:chExt cx="494331" cy="55969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EE11C-C78D-F641-A98D-3B6486A6B798}"/>
                </a:ext>
              </a:extLst>
            </p:cNvPr>
            <p:cNvSpPr/>
            <p:nvPr/>
          </p:nvSpPr>
          <p:spPr bwMode="auto">
            <a:xfrm>
              <a:off x="5494288" y="4894007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AEE846-0425-704E-B2C5-D6FD1CCDC10E}"/>
                </a:ext>
              </a:extLst>
            </p:cNvPr>
            <p:cNvSpPr txBox="1"/>
            <p:nvPr/>
          </p:nvSpPr>
          <p:spPr>
            <a:xfrm flipH="1">
              <a:off x="5602290" y="4550321"/>
              <a:ext cx="386329" cy="50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46537E-07B0-8B40-B992-13FA742B6867}"/>
              </a:ext>
            </a:extLst>
          </p:cNvPr>
          <p:cNvGrpSpPr/>
          <p:nvPr/>
        </p:nvGrpSpPr>
        <p:grpSpPr>
          <a:xfrm>
            <a:off x="5075048" y="3387146"/>
            <a:ext cx="559082" cy="543373"/>
            <a:chOff x="6934448" y="5755887"/>
            <a:chExt cx="488697" cy="56967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D85B640-B452-C149-9BCC-8CDC89DA13BD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B05556-5FB0-7F40-93AD-5AC6FF0F5A38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91253-A2D5-8B4B-9AC2-B1DECC381507}"/>
              </a:ext>
            </a:extLst>
          </p:cNvPr>
          <p:cNvSpPr txBox="1"/>
          <p:nvPr/>
        </p:nvSpPr>
        <p:spPr>
          <a:xfrm flipH="1">
            <a:off x="3447094" y="5286853"/>
            <a:ext cx="2010632" cy="829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E0D476-57C6-B844-A67A-B4077E862FD6}"/>
              </a:ext>
            </a:extLst>
          </p:cNvPr>
          <p:cNvSpPr txBox="1"/>
          <p:nvPr/>
        </p:nvSpPr>
        <p:spPr>
          <a:xfrm rot="16200000" flipH="1">
            <a:off x="1027546" y="2590648"/>
            <a:ext cx="1683179" cy="995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7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AFC7430-F133-FF93-1ED1-1AA2F1504EAF}"/>
              </a:ext>
            </a:extLst>
          </p:cNvPr>
          <p:cNvGrpSpPr/>
          <p:nvPr/>
        </p:nvGrpSpPr>
        <p:grpSpPr>
          <a:xfrm>
            <a:off x="4172868" y="2816498"/>
            <a:ext cx="559082" cy="543373"/>
            <a:chOff x="6934448" y="5755887"/>
            <a:chExt cx="488697" cy="56967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6DC316-A494-1B5B-1F64-C41A67DA4DB4}"/>
                </a:ext>
              </a:extLst>
            </p:cNvPr>
            <p:cNvSpPr/>
            <p:nvPr/>
          </p:nvSpPr>
          <p:spPr bwMode="auto">
            <a:xfrm>
              <a:off x="6934448" y="610954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3E73D6-693B-79CA-017A-F7DE43A16A15}"/>
                </a:ext>
              </a:extLst>
            </p:cNvPr>
            <p:cNvSpPr txBox="1"/>
            <p:nvPr/>
          </p:nvSpPr>
          <p:spPr>
            <a:xfrm flipH="1">
              <a:off x="7036815" y="5755887"/>
              <a:ext cx="386330" cy="50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6720DB-AE49-3002-6EFB-FD9A689E5469}"/>
              </a:ext>
            </a:extLst>
          </p:cNvPr>
          <p:cNvCxnSpPr/>
          <p:nvPr/>
        </p:nvCxnSpPr>
        <p:spPr>
          <a:xfrm flipV="1">
            <a:off x="4124947" y="2078182"/>
            <a:ext cx="38874" cy="3011762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834324-BD0E-F29C-19A0-288FC37E4A44}"/>
              </a:ext>
            </a:extLst>
          </p:cNvPr>
          <p:cNvCxnSpPr>
            <a:cxnSpLocks/>
          </p:cNvCxnSpPr>
          <p:nvPr/>
        </p:nvCxnSpPr>
        <p:spPr>
          <a:xfrm>
            <a:off x="2366673" y="3991104"/>
            <a:ext cx="3899045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2639D-9B6A-1349-A2D3-DD716D778C0A}"/>
              </a:ext>
            </a:extLst>
          </p:cNvPr>
          <p:cNvGrpSpPr/>
          <p:nvPr/>
        </p:nvGrpSpPr>
        <p:grpSpPr>
          <a:xfrm>
            <a:off x="4016884" y="3550751"/>
            <a:ext cx="559082" cy="543373"/>
            <a:chOff x="5348417" y="5971117"/>
            <a:chExt cx="488697" cy="56967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15DB24-579E-254E-A7D6-E5FF8BA90BAB}"/>
                </a:ext>
              </a:extLst>
            </p:cNvPr>
            <p:cNvSpPr/>
            <p:nvPr/>
          </p:nvSpPr>
          <p:spPr bwMode="auto">
            <a:xfrm>
              <a:off x="5348417" y="6324776"/>
              <a:ext cx="216004" cy="216012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F957DA-9676-0B43-BE83-C432AE37D7D3}"/>
                </a:ext>
              </a:extLst>
            </p:cNvPr>
            <p:cNvSpPr txBox="1"/>
            <p:nvPr/>
          </p:nvSpPr>
          <p:spPr>
            <a:xfrm flipH="1">
              <a:off x="5450784" y="5971117"/>
              <a:ext cx="386330" cy="36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007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3BBB7DC-8434-5B8C-2F5F-176A98A8667C}"/>
              </a:ext>
            </a:extLst>
          </p:cNvPr>
          <p:cNvSpPr txBox="1">
            <a:spLocks noChangeArrowheads="1"/>
          </p:cNvSpPr>
          <p:nvPr/>
        </p:nvSpPr>
        <p:spPr>
          <a:xfrm>
            <a:off x="537275" y="687777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>
              <a:tabLst>
                <a:tab pos="0" algn="l"/>
                <a:tab pos="447652" algn="l"/>
                <a:tab pos="896892" algn="l"/>
                <a:tab pos="1346131" algn="l"/>
                <a:tab pos="1795371" algn="l"/>
                <a:tab pos="2244610" algn="l"/>
                <a:tab pos="2693850" algn="l"/>
                <a:tab pos="3143089" algn="l"/>
                <a:tab pos="3592329" algn="l"/>
                <a:tab pos="4041568" algn="l"/>
                <a:tab pos="4490808" algn="l"/>
                <a:tab pos="4940047" algn="l"/>
                <a:tab pos="5389287" algn="l"/>
                <a:tab pos="5838526" algn="l"/>
                <a:tab pos="6287766" algn="l"/>
                <a:tab pos="6737005" algn="l"/>
                <a:tab pos="7186245" algn="l"/>
                <a:tab pos="7635484" algn="l"/>
                <a:tab pos="8084724" algn="l"/>
                <a:tab pos="8533963" algn="l"/>
                <a:tab pos="8983204" algn="l"/>
              </a:tabLst>
            </a:pPr>
            <a:r>
              <a:rPr lang="en-GB" dirty="0"/>
              <a:t>Genetic Algorithms (GA)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388EE4-05F7-5406-3040-C93BA718B85A}"/>
              </a:ext>
            </a:extLst>
          </p:cNvPr>
          <p:cNvSpPr txBox="1">
            <a:spLocks noChangeArrowheads="1"/>
          </p:cNvSpPr>
          <p:nvPr/>
        </p:nvSpPr>
        <p:spPr>
          <a:xfrm>
            <a:off x="1941443" y="1576676"/>
            <a:ext cx="7037657" cy="480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/>
              <a:t>Proposed in the 1970s by John Holland</a:t>
            </a:r>
          </a:p>
          <a:p>
            <a:pPr>
              <a:buFontTx/>
              <a:buNone/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endParaRPr lang="en-GB" sz="2250" dirty="0"/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Chromosome:</a:t>
            </a:r>
            <a:r>
              <a:rPr lang="en-GB" sz="2250" dirty="0"/>
              <a:t> Bit-string encoded candidate solution (nowadays other encoding forms are possible)</a:t>
            </a:r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Gene</a:t>
            </a:r>
            <a:r>
              <a:rPr lang="en-GB" sz="2250" dirty="0"/>
              <a:t>: Each bit of the solution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97F0DC3-7108-D013-B366-A3D370F6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29" y="3993264"/>
            <a:ext cx="6874665" cy="431071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lsa.umich.edu/psych/images/people/jholland.jpg">
            <a:extLst>
              <a:ext uri="{FF2B5EF4-FFF2-40B4-BE49-F238E27FC236}">
                <a16:creationId xmlns:a16="http://schemas.microsoft.com/office/drawing/2014/main" id="{5FA896B6-60DC-260E-122C-68466576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5478" t="9224" r="33036" b="34691"/>
          <a:stretch/>
        </p:blipFill>
        <p:spPr bwMode="auto">
          <a:xfrm>
            <a:off x="9513957" y="1560513"/>
            <a:ext cx="1473200" cy="1868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26F506-14C3-9368-D665-B7EB46E83964}"/>
              </a:ext>
            </a:extLst>
          </p:cNvPr>
          <p:cNvSpPr/>
          <p:nvPr/>
        </p:nvSpPr>
        <p:spPr bwMode="auto">
          <a:xfrm>
            <a:off x="1887966" y="3849231"/>
            <a:ext cx="7224825" cy="719137"/>
          </a:xfrm>
          <a:prstGeom prst="round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B730BB-69FD-7599-2721-F60E12E15D91}"/>
              </a:ext>
            </a:extLst>
          </p:cNvPr>
          <p:cNvSpPr/>
          <p:nvPr/>
        </p:nvSpPr>
        <p:spPr bwMode="auto">
          <a:xfrm>
            <a:off x="2444902" y="3917732"/>
            <a:ext cx="579776" cy="582134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2637C-6EBC-40B1-3CA4-5370F17AFBF2}"/>
              </a:ext>
            </a:extLst>
          </p:cNvPr>
          <p:cNvSpPr txBox="1"/>
          <p:nvPr/>
        </p:nvSpPr>
        <p:spPr>
          <a:xfrm>
            <a:off x="2187596" y="4936169"/>
            <a:ext cx="6925196" cy="7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/>
              <a:t>A chromosome could represent the value of one or more parameters in your algorithm/system, e.g. the length of a robot arm, the value of weights in your neural network, the ids of operations you need to execute in a sequence…</a:t>
            </a:r>
            <a:endParaRPr lang="nl-NL" sz="1406"/>
          </a:p>
        </p:txBody>
      </p:sp>
    </p:spTree>
    <p:extLst>
      <p:ext uri="{BB962C8B-B14F-4D97-AF65-F5344CB8AC3E}">
        <p14:creationId xmlns:p14="http://schemas.microsoft.com/office/powerpoint/2010/main" val="11865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BB267-7B1A-A049-89E1-6F846CB5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8B35-42F3-E1C5-6D15-9DAA509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John Holland—GA’s as Complex Adaptive Systems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FCFE-0BA2-4329-467E-15050F7A0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Why simulate evolution for optimization?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Requires only distinguish 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functional benefits</a:t>
            </a:r>
            <a:r>
              <a:rPr lang="en-US" sz="2800" dirty="0">
                <a:latin typeface="Gill Sans MT" panose="020B0502020104020203" pitchFamily="34" charset="77"/>
              </a:rPr>
              <a:t>” of adaptations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Performance-based Random Process</a:t>
            </a:r>
            <a:r>
              <a:rPr lang="en-US" sz="2800" dirty="0">
                <a:latin typeface="Gill Sans MT" panose="020B0502020104020203" pitchFamily="34" charset="77"/>
              </a:rPr>
              <a:t>”: does not require detailed problem information (i.e., derivatives) and all pathways may be reachable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Breadth of application (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real/discrete choices, uncertainty, nonlinearity</a:t>
            </a:r>
            <a:r>
              <a:rPr lang="en-US" sz="2800" dirty="0">
                <a:latin typeface="Gill Sans MT" panose="020B0502020104020203" pitchFamily="34" charset="77"/>
              </a:rPr>
              <a:t>)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Simple to link to complex simulations</a:t>
            </a:r>
          </a:p>
          <a:p>
            <a:endParaRPr lang="en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6DA4A4-F3D9-BCB2-FB22-FB4D9DB8E395}"/>
              </a:ext>
            </a:extLst>
          </p:cNvPr>
          <p:cNvSpPr txBox="1">
            <a:spLocks/>
          </p:cNvSpPr>
          <p:nvPr/>
        </p:nvSpPr>
        <p:spPr>
          <a:xfrm>
            <a:off x="185980" y="80910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209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4DC32C-DF93-B916-9766-81010C8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951"/>
            <a:ext cx="10972800" cy="1325564"/>
          </a:xfrm>
        </p:spPr>
        <p:txBody>
          <a:bodyPr/>
          <a:lstStyle/>
          <a:p>
            <a:r>
              <a:rPr lang="en-US" dirty="0"/>
              <a:t>Basic structure of an MOEA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BED42-5B18-41D6-F224-75A096C98980}"/>
              </a:ext>
            </a:extLst>
          </p:cNvPr>
          <p:cNvSpPr txBox="1">
            <a:spLocks/>
          </p:cNvSpPr>
          <p:nvPr/>
        </p:nvSpPr>
        <p:spPr>
          <a:xfrm>
            <a:off x="965199" y="702733"/>
            <a:ext cx="11582400" cy="545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population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initialize_population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p_crossover,p_mutation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stopping_condition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()):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A6D6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(children)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union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population+children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(union)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pPr lvl="2">
              <a:lnSpc>
                <a:spcPct val="114000"/>
              </a:lnSpc>
              <a:spcBef>
                <a:spcPts val="0"/>
              </a:spcBef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population = children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940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B9C0-E901-0088-4A89-C0600EB0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NSGAII </a:t>
            </a:r>
            <a:r>
              <a:rPr lang="en-US" dirty="0"/>
              <a:t>(classic, but outdated)</a:t>
            </a:r>
            <a:br>
              <a:rPr lang="en-US" dirty="0"/>
            </a:br>
            <a:endParaRPr lang="en-NL" dirty="0"/>
          </a:p>
        </p:txBody>
      </p:sp>
      <p:pic>
        <p:nvPicPr>
          <p:cNvPr id="4" name="Picture 10" descr="Sample Set Reduction Method Based on Neighborhood Non-Dominated Crowding- Distance Sorting | Semantic Scholar">
            <a:extLst>
              <a:ext uri="{FF2B5EF4-FFF2-40B4-BE49-F238E27FC236}">
                <a16:creationId xmlns:a16="http://schemas.microsoft.com/office/drawing/2014/main" id="{30211BCC-0599-4812-7A80-6C4077959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3791" r="1950" b="4559"/>
          <a:stretch/>
        </p:blipFill>
        <p:spPr bwMode="auto">
          <a:xfrm>
            <a:off x="4017818" y="4625568"/>
            <a:ext cx="4156364" cy="214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BD6AA-512D-B65B-B758-D4F836A4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440" y="1670236"/>
            <a:ext cx="8864420" cy="2615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00FDD-541B-0251-CB16-305A4E1FC11B}"/>
              </a:ext>
            </a:extLst>
          </p:cNvPr>
          <p:cNvSpPr txBox="1"/>
          <p:nvPr/>
        </p:nvSpPr>
        <p:spPr>
          <a:xfrm>
            <a:off x="2168103" y="2202527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Parent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A42EF-2077-78B2-09AB-A6DBA846669B}"/>
              </a:ext>
            </a:extLst>
          </p:cNvPr>
          <p:cNvSpPr txBox="1"/>
          <p:nvPr/>
        </p:nvSpPr>
        <p:spPr>
          <a:xfrm>
            <a:off x="2168102" y="3512499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Offspring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2EA01-B3F5-59AD-0C7D-BBBDC87E9F45}"/>
              </a:ext>
            </a:extLst>
          </p:cNvPr>
          <p:cNvSpPr txBox="1"/>
          <p:nvPr/>
        </p:nvSpPr>
        <p:spPr>
          <a:xfrm>
            <a:off x="871013" y="3261683"/>
            <a:ext cx="1886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2) Genetic </a:t>
            </a:r>
          </a:p>
          <a:p>
            <a:r>
              <a:rPr lang="en-US" dirty="0">
                <a:latin typeface="Gill Sans MT" panose="020B0502020104020203" pitchFamily="34" charset="77"/>
              </a:rPr>
              <a:t>O</a:t>
            </a:r>
            <a:r>
              <a:rPr lang="en-NL" dirty="0">
                <a:latin typeface="Gill Sans MT" panose="020B0502020104020203" pitchFamily="34" charset="77"/>
              </a:rPr>
              <a:t>perators:</a:t>
            </a:r>
          </a:p>
          <a:p>
            <a:r>
              <a:rPr lang="en-NL" dirty="0">
                <a:latin typeface="Gill Sans MT" panose="020B0502020104020203" pitchFamily="34" charset="77"/>
              </a:rPr>
              <a:t>Selection+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Mutation+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Crossover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95C3E-F247-5DA5-905D-98905A1CA94C}"/>
              </a:ext>
            </a:extLst>
          </p:cNvPr>
          <p:cNvSpPr txBox="1"/>
          <p:nvPr/>
        </p:nvSpPr>
        <p:spPr>
          <a:xfrm>
            <a:off x="816043" y="1487496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Gill Sans MT" panose="020B0502020104020203" pitchFamily="34" charset="77"/>
              </a:rPr>
              <a:t>1) Initial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FC04-D3FB-80FC-5B41-7588051FAF06}"/>
              </a:ext>
            </a:extLst>
          </p:cNvPr>
          <p:cNvSpPr txBox="1"/>
          <p:nvPr/>
        </p:nvSpPr>
        <p:spPr>
          <a:xfrm>
            <a:off x="4271552" y="1409184"/>
            <a:ext cx="453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3) </a:t>
            </a:r>
            <a:r>
              <a:rPr lang="en-US" dirty="0">
                <a:latin typeface="Gill Sans MT" panose="020B0502020104020203" pitchFamily="34" charset="77"/>
              </a:rPr>
              <a:t>Rank the fitness of the population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AAFE83-CEE2-88E5-FCA9-6F83B465E8ED}"/>
              </a:ext>
            </a:extLst>
          </p:cNvPr>
          <p:cNvSpPr/>
          <p:nvPr/>
        </p:nvSpPr>
        <p:spPr>
          <a:xfrm>
            <a:off x="8499104" y="4599077"/>
            <a:ext cx="415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Key components: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1) Non dominated sorting </a:t>
            </a:r>
          </a:p>
          <a:p>
            <a:r>
              <a:rPr lang="en-US" dirty="0">
                <a:latin typeface="Gill Sans MT" panose="020B0502020104020203" pitchFamily="34" charset="77"/>
              </a:rPr>
              <a:t>2) Crowding indicator for diversity maintenance</a:t>
            </a:r>
          </a:p>
        </p:txBody>
      </p:sp>
    </p:spTree>
    <p:extLst>
      <p:ext uri="{BB962C8B-B14F-4D97-AF65-F5344CB8AC3E}">
        <p14:creationId xmlns:p14="http://schemas.microsoft.com/office/powerpoint/2010/main" val="2507119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4E871-90E6-DBAC-2EA8-42CA15B3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Epsilon dominance- better alternative to preserve diversity and scalability</a:t>
            </a:r>
          </a:p>
        </p:txBody>
      </p:sp>
      <p:pic>
        <p:nvPicPr>
          <p:cNvPr id="5" name="Picture 4" descr="68747470733a2f2f7261772e6769746875622e636f6d2f6a646865726d616e2f70617265746f2e70792f706963747572652f756e736f727465642e706e67.png">
            <a:extLst>
              <a:ext uri="{FF2B5EF4-FFF2-40B4-BE49-F238E27FC236}">
                <a16:creationId xmlns:a16="http://schemas.microsoft.com/office/drawing/2014/main" id="{4D827188-E607-204A-2AA8-00501A1F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808820"/>
            <a:ext cx="3797297" cy="3797297"/>
          </a:xfrm>
          <a:prstGeom prst="rect">
            <a:avLst/>
          </a:prstGeom>
        </p:spPr>
      </p:pic>
      <p:pic>
        <p:nvPicPr>
          <p:cNvPr id="6" name="Picture 5" descr="68747470733a2f2f7261772e6769746875622e636f6d2f6a646865726d616e2f70617265746f2e70792f706963747572652f6578616d706c652e706e67.png">
            <a:extLst>
              <a:ext uri="{FF2B5EF4-FFF2-40B4-BE49-F238E27FC236}">
                <a16:creationId xmlns:a16="http://schemas.microsoft.com/office/drawing/2014/main" id="{3BBA2749-AE02-8F9D-C3EA-39DBA570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9" y="1808820"/>
            <a:ext cx="3797297" cy="3797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5EED7-C3BB-096E-C7B1-FD1595F90C40}"/>
              </a:ext>
            </a:extLst>
          </p:cNvPr>
          <p:cNvSpPr txBox="1"/>
          <p:nvPr/>
        </p:nvSpPr>
        <p:spPr>
          <a:xfrm>
            <a:off x="3159424" y="6365577"/>
            <a:ext cx="703765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Taken from https://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matthewjwoodruff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pareto.py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DE050-4B28-1AC5-2205-9620383B6F3B}"/>
              </a:ext>
            </a:extLst>
          </p:cNvPr>
          <p:cNvSpPr txBox="1"/>
          <p:nvPr/>
        </p:nvSpPr>
        <p:spPr>
          <a:xfrm>
            <a:off x="739833" y="1150516"/>
            <a:ext cx="85177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Keeps the solution bounded and stable (important when increasing dimensionality)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Preserve diveristy 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496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786F-55F7-22D9-C488-B2B065E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EPSILON-NSGAII </a:t>
            </a:r>
            <a:br>
              <a:rPr lang="en-NL" dirty="0"/>
            </a:b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6EA57-38A5-625A-4F23-811FF05F4A7F}"/>
              </a:ext>
            </a:extLst>
          </p:cNvPr>
          <p:cNvSpPr/>
          <p:nvPr/>
        </p:nvSpPr>
        <p:spPr>
          <a:xfrm>
            <a:off x="698500" y="1900535"/>
            <a:ext cx="4787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Key components:</a:t>
            </a:r>
          </a:p>
          <a:p>
            <a:pPr marL="514350" indent="-514350">
              <a:buAutoNum type="arabicParenR"/>
            </a:pPr>
            <a:r>
              <a:rPr lang="en-US" sz="2800" dirty="0">
                <a:latin typeface="Gill Sans MT" panose="020B0502020104020203" pitchFamily="34" charset="77"/>
              </a:rPr>
              <a:t>Epsilon dominance for diversity maintenance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>
                <a:latin typeface="Gill Sans MT" panose="020B0502020104020203" pitchFamily="34" charset="77"/>
              </a:rPr>
              <a:t>2) Auto-adaptive population sizing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27643-F47D-CA8B-2505-5582994BF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2143"/>
            <a:ext cx="5103315" cy="48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63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02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Shallow lake problem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36BDECA-F381-1786-4FAC-E9A15697A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3146136" cy="4356463"/>
          </a:xfrm>
        </p:spPr>
        <p:txBody>
          <a:bodyPr/>
          <a:lstStyle/>
          <a:p>
            <a:r>
              <a:rPr lang="en-US" dirty="0"/>
              <a:t>How much anthropogenic pollution to release into the lake, while avoiding that the lake tips into an irreversible eutrophic state?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version: what is a state based control rule that tells how much can be released?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4B0E-AE59-6486-A20F-01F59EE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14" y="1591900"/>
            <a:ext cx="7378974" cy="337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CE915-64EC-ADD6-57AB-A2D10CC60C93}"/>
              </a:ext>
            </a:extLst>
          </p:cNvPr>
          <p:cNvSpPr txBox="1"/>
          <p:nvPr/>
        </p:nvSpPr>
        <p:spPr>
          <a:xfrm>
            <a:off x="4404014" y="5062139"/>
            <a:ext cx="815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Hadka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et al (2015). 10.1016/j.envsoft.2015.07.014.</a:t>
            </a:r>
          </a:p>
          <a:p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455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DA0A-0A44-0F53-10F3-D914D6F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Workflow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803DB-00D5-D3CF-1889-24401168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Connect model to the workbench</a:t>
            </a:r>
          </a:p>
          <a:p>
            <a:pPr lvl="1"/>
            <a:r>
              <a:rPr lang="en-NL" dirty="0"/>
              <a:t>X: </a:t>
            </a:r>
            <a:r>
              <a:rPr lang="en-NL" b="1" dirty="0">
                <a:solidFill>
                  <a:srgbClr val="00A6D6"/>
                </a:solidFill>
              </a:rPr>
              <a:t>uncertainties</a:t>
            </a:r>
          </a:p>
          <a:p>
            <a:pPr lvl="1"/>
            <a:r>
              <a:rPr lang="en-NL" dirty="0"/>
              <a:t>L: </a:t>
            </a:r>
            <a:r>
              <a:rPr lang="en-NL" b="1" dirty="0">
                <a:solidFill>
                  <a:srgbClr val="00A6D6"/>
                </a:solidFill>
              </a:rPr>
              <a:t>levers</a:t>
            </a:r>
            <a:r>
              <a:rPr lang="en-NL" dirty="0"/>
              <a:t> which parameterize the control rule</a:t>
            </a:r>
          </a:p>
          <a:p>
            <a:pPr lvl="1"/>
            <a:r>
              <a:rPr lang="en-NL" dirty="0"/>
              <a:t>R: </a:t>
            </a:r>
            <a:r>
              <a:rPr lang="en-NL" b="1" dirty="0">
                <a:solidFill>
                  <a:srgbClr val="00A6D6"/>
                </a:solidFill>
              </a:rPr>
              <a:t>model</a:t>
            </a:r>
            <a:r>
              <a:rPr lang="en-NL" dirty="0"/>
              <a:t> of the shallow lake</a:t>
            </a:r>
          </a:p>
          <a:p>
            <a:pPr lvl="1"/>
            <a:r>
              <a:rPr lang="en-NL" dirty="0"/>
              <a:t>M: </a:t>
            </a:r>
            <a:r>
              <a:rPr lang="en-NL" b="1" dirty="0">
                <a:solidFill>
                  <a:srgbClr val="00A6D6"/>
                </a:solidFill>
              </a:rPr>
              <a:t>outcomes</a:t>
            </a:r>
            <a:r>
              <a:rPr lang="en-NL" dirty="0"/>
              <a:t> of interest</a:t>
            </a:r>
          </a:p>
          <a:p>
            <a:pPr lvl="1"/>
            <a:endParaRPr lang="en-NL" dirty="0"/>
          </a:p>
          <a:p>
            <a:r>
              <a:rPr lang="en-NL" dirty="0"/>
              <a:t>Develop basic system understanding by exploring the behavior of the system for one or more basic policies (i.e. control rules)</a:t>
            </a:r>
          </a:p>
          <a:p>
            <a:r>
              <a:rPr lang="en-NL" dirty="0"/>
              <a:t>Optimize policies for a reference scenario</a:t>
            </a:r>
          </a:p>
          <a:p>
            <a:r>
              <a:rPr lang="en-NL" dirty="0"/>
              <a:t>Re-evaluate (selected) policies over a much larger ensemble of scenarios</a:t>
            </a:r>
          </a:p>
          <a:p>
            <a:r>
              <a:rPr lang="en-NL" dirty="0"/>
              <a:t>Analyze robustness and vulnerabilities (i.e., scenario discovery)</a:t>
            </a:r>
          </a:p>
          <a:p>
            <a:r>
              <a:rPr lang="en-NL" dirty="0"/>
              <a:t>Iterate if 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F5B-357B-43A0-DD5A-599757F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4689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Robustness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38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499F7F6E-EAE4-97EA-AB69-C3813FFE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65" r="9365"/>
          <a:stretch>
            <a:fillRect/>
          </a:stretch>
        </p:blipFill>
        <p:spPr>
          <a:xfrm>
            <a:off x="1633575" y="89210"/>
            <a:ext cx="8924850" cy="609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F490C-D3E9-09AC-C81E-A03D6D1F37AF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5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65005-6323-8444-B36D-4C05974E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3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8EE-224B-584B-88F4-4D7C53E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metrics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6FABAD-0C14-DA44-A7C4-BDAA536E688E}"/>
              </a:ext>
            </a:extLst>
          </p:cNvPr>
          <p:cNvSpPr txBox="1"/>
          <p:nvPr/>
        </p:nvSpPr>
        <p:spPr>
          <a:xfrm>
            <a:off x="4546473" y="648968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Figure adapted from Trindade et al. (2019)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https://doi.org/10.1016/j.advwatres.2019.103442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de-DE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D2A5947-9F3E-194C-9D00-E468648AF458}"/>
              </a:ext>
            </a:extLst>
          </p:cNvPr>
          <p:cNvSpPr txBox="1">
            <a:spLocks/>
          </p:cNvSpPr>
          <p:nvPr/>
        </p:nvSpPr>
        <p:spPr>
          <a:xfrm>
            <a:off x="698500" y="4917773"/>
            <a:ext cx="8124952" cy="16431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ts val="355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None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48890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089833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0457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2998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3151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290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267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2437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How to summarize the distribution over scenarios in (preferably) one number?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Robustness per </a:t>
            </a:r>
            <a:r>
              <a:rPr lang="en-US" sz="1687" kern="0" dirty="0" err="1"/>
              <a:t>kpi</a:t>
            </a:r>
            <a:r>
              <a:rPr lang="en-US" sz="1687" kern="0" dirty="0"/>
              <a:t>, or one robustness number per policy?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D400-2B9C-2D4F-B11F-157FEC2FBEA4}"/>
              </a:ext>
            </a:extLst>
          </p:cNvPr>
          <p:cNvGrpSpPr/>
          <p:nvPr/>
        </p:nvGrpSpPr>
        <p:grpSpPr>
          <a:xfrm>
            <a:off x="898399" y="1397340"/>
            <a:ext cx="9767786" cy="3303031"/>
            <a:chOff x="0" y="1603901"/>
            <a:chExt cx="12245033" cy="4697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626324-11C7-1E45-B2CA-BCEE630C0C47}"/>
                </a:ext>
              </a:extLst>
            </p:cNvPr>
            <p:cNvSpPr/>
            <p:nvPr/>
          </p:nvSpPr>
          <p:spPr bwMode="auto">
            <a:xfrm>
              <a:off x="1953913" y="2524461"/>
              <a:ext cx="2052713" cy="6155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7E432B-7962-874C-9B72-482265197823}"/>
                </a:ext>
              </a:extLst>
            </p:cNvPr>
            <p:cNvSpPr/>
            <p:nvPr/>
          </p:nvSpPr>
          <p:spPr bwMode="auto">
            <a:xfrm>
              <a:off x="4325150" y="2528330"/>
              <a:ext cx="2052713" cy="615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D3FBC-EEAC-2C41-9C83-F779EA5828BE}"/>
                </a:ext>
              </a:extLst>
            </p:cNvPr>
            <p:cNvSpPr/>
            <p:nvPr/>
          </p:nvSpPr>
          <p:spPr bwMode="auto">
            <a:xfrm>
              <a:off x="6696385" y="2524461"/>
              <a:ext cx="2052713" cy="615523"/>
            </a:xfrm>
            <a:prstGeom prst="rect">
              <a:avLst/>
            </a:prstGeom>
            <a:solidFill>
              <a:schemeClr val="accent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0AA0E-DAD6-7F42-BAA6-AD3DB0B22E47}"/>
                </a:ext>
              </a:extLst>
            </p:cNvPr>
            <p:cNvSpPr/>
            <p:nvPr/>
          </p:nvSpPr>
          <p:spPr bwMode="auto">
            <a:xfrm>
              <a:off x="1953913" y="3524690"/>
              <a:ext cx="2052713" cy="61552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90D54-7A6C-2A45-8846-AEA5503D817E}"/>
                </a:ext>
              </a:extLst>
            </p:cNvPr>
            <p:cNvSpPr/>
            <p:nvPr/>
          </p:nvSpPr>
          <p:spPr bwMode="auto">
            <a:xfrm>
              <a:off x="4325150" y="3528560"/>
              <a:ext cx="2052713" cy="6155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25C56-4A0C-8D46-ACC3-384B90DD6F89}"/>
                </a:ext>
              </a:extLst>
            </p:cNvPr>
            <p:cNvSpPr/>
            <p:nvPr/>
          </p:nvSpPr>
          <p:spPr bwMode="auto">
            <a:xfrm>
              <a:off x="6696385" y="3524690"/>
              <a:ext cx="2052713" cy="615523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E50DE-6163-2643-B008-989C30C9D142}"/>
                </a:ext>
              </a:extLst>
            </p:cNvPr>
            <p:cNvSpPr/>
            <p:nvPr/>
          </p:nvSpPr>
          <p:spPr bwMode="auto">
            <a:xfrm>
              <a:off x="1953913" y="4524920"/>
              <a:ext cx="2052713" cy="6155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A4D07-19B8-6646-9354-1DC5A32C2391}"/>
                </a:ext>
              </a:extLst>
            </p:cNvPr>
            <p:cNvSpPr/>
            <p:nvPr/>
          </p:nvSpPr>
          <p:spPr bwMode="auto">
            <a:xfrm>
              <a:off x="4325150" y="4528789"/>
              <a:ext cx="2052713" cy="615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97B2F-2EAF-C443-BE12-8070B8E981DD}"/>
                </a:ext>
              </a:extLst>
            </p:cNvPr>
            <p:cNvSpPr/>
            <p:nvPr/>
          </p:nvSpPr>
          <p:spPr bwMode="auto">
            <a:xfrm>
              <a:off x="6696385" y="4524920"/>
              <a:ext cx="2052713" cy="615523"/>
            </a:xfrm>
            <a:prstGeom prst="rect">
              <a:avLst/>
            </a:prstGeom>
            <a:solidFill>
              <a:schemeClr val="accent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01610-8238-AA49-BE86-7636078D0CAD}"/>
                </a:ext>
              </a:extLst>
            </p:cNvPr>
            <p:cNvSpPr/>
            <p:nvPr/>
          </p:nvSpPr>
          <p:spPr bwMode="auto">
            <a:xfrm>
              <a:off x="1953913" y="5525149"/>
              <a:ext cx="2052713" cy="6155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BED08-C7E5-0D41-B68E-74641138E7BA}"/>
                </a:ext>
              </a:extLst>
            </p:cNvPr>
            <p:cNvSpPr/>
            <p:nvPr/>
          </p:nvSpPr>
          <p:spPr bwMode="auto">
            <a:xfrm>
              <a:off x="4325150" y="5529018"/>
              <a:ext cx="2052713" cy="6155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476759-91E5-D54C-9F95-341A678A9D90}"/>
                </a:ext>
              </a:extLst>
            </p:cNvPr>
            <p:cNvSpPr/>
            <p:nvPr/>
          </p:nvSpPr>
          <p:spPr bwMode="auto">
            <a:xfrm>
              <a:off x="6696385" y="5525149"/>
              <a:ext cx="2052713" cy="61552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9525" cap="flat" cmpd="sng" algn="ctr">
              <a:solidFill>
                <a:schemeClr val="accent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4DE8342E-F334-5A4A-8FBF-179C6CA88332}"/>
                </a:ext>
              </a:extLst>
            </p:cNvPr>
            <p:cNvSpPr/>
            <p:nvPr/>
          </p:nvSpPr>
          <p:spPr bwMode="auto">
            <a:xfrm>
              <a:off x="0" y="3355784"/>
              <a:ext cx="1557231" cy="2000458"/>
            </a:xfrm>
            <a:prstGeom prst="verticalScroll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87" dirty="0">
                  <a:latin typeface="Arial" charset="0"/>
                  <a:ea typeface="ＭＳ Ｐゴシック" pitchFamily="1" charset="-128"/>
                </a:rPr>
                <a:t>policy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626979-5A6B-B14B-9AA6-6FF6D17CEF97}"/>
                </a:ext>
              </a:extLst>
            </p:cNvPr>
            <p:cNvCxnSpPr>
              <a:cxnSpLocks/>
              <a:stCxn id="16" idx="3"/>
              <a:endCxn id="4" idx="1"/>
            </p:cNvCxnSpPr>
            <p:nvPr/>
          </p:nvCxnSpPr>
          <p:spPr bwMode="auto">
            <a:xfrm flipV="1">
              <a:off x="1362577" y="2832222"/>
              <a:ext cx="591337" cy="152379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EE07A3-3D53-104E-AA8E-104103E74FE5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 bwMode="auto">
            <a:xfrm flipV="1">
              <a:off x="1362577" y="3832452"/>
              <a:ext cx="591337" cy="523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62AACC-9085-7D43-AC21-A1F871AB50F8}"/>
                </a:ext>
              </a:extLst>
            </p:cNvPr>
            <p:cNvCxnSpPr>
              <a:cxnSpLocks/>
              <a:stCxn id="16" idx="3"/>
              <a:endCxn id="10" idx="1"/>
            </p:cNvCxnSpPr>
            <p:nvPr/>
          </p:nvCxnSpPr>
          <p:spPr bwMode="auto">
            <a:xfrm>
              <a:off x="1362577" y="4356013"/>
              <a:ext cx="591337" cy="4766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10C2EF-5AED-EE49-8DC6-9C2C6E4A1211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 bwMode="auto">
            <a:xfrm>
              <a:off x="1362577" y="4356013"/>
              <a:ext cx="591337" cy="14768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15123-69EA-1B46-B98B-3B4C5C795A6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4006625" y="283222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C5EEA9-AD1C-8A48-8EDE-6AD74A0061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6625" y="383245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244E7-6D55-674C-AAD8-EB5A62AECE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7350" y="482494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BF6B51-B76B-FE4D-801D-6DF16E694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1396" y="5832910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FCBD93-1498-1F43-A341-F6078E8685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283418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87B627-BD7C-0D4A-8A8F-76B8E0F2E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383441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C360B8-D9EB-CE4C-9CC2-E4C9D664D4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1444" y="482690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7E9ED0-4913-5849-8380-B45E1EB34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5490" y="583487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5A19D-286F-824B-86F6-62B08A40A89C}"/>
                </a:ext>
              </a:extLst>
            </p:cNvPr>
            <p:cNvSpPr txBox="1"/>
            <p:nvPr/>
          </p:nvSpPr>
          <p:spPr>
            <a:xfrm>
              <a:off x="1875551" y="1607262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4001A2-84AF-5F45-A75D-E08219977B18}"/>
                </a:ext>
              </a:extLst>
            </p:cNvPr>
            <p:cNvSpPr txBox="1"/>
            <p:nvPr/>
          </p:nvSpPr>
          <p:spPr>
            <a:xfrm>
              <a:off x="4246787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71A74-9E45-2E4D-B890-3B934FBB4244}"/>
                </a:ext>
              </a:extLst>
            </p:cNvPr>
            <p:cNvSpPr txBox="1"/>
            <p:nvPr/>
          </p:nvSpPr>
          <p:spPr>
            <a:xfrm>
              <a:off x="6615312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28F816-D048-A949-9F51-6F0CF389530B}"/>
                </a:ext>
              </a:extLst>
            </p:cNvPr>
            <p:cNvGrpSpPr/>
            <p:nvPr/>
          </p:nvGrpSpPr>
          <p:grpSpPr>
            <a:xfrm>
              <a:off x="8997416" y="2399063"/>
              <a:ext cx="804883" cy="737052"/>
              <a:chOff x="11389027" y="4836469"/>
              <a:chExt cx="1361210" cy="1392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839FB4-EA04-764A-A269-CFD1D47DA329}"/>
                  </a:ext>
                </a:extLst>
              </p:cNvPr>
              <p:cNvGrpSpPr/>
              <p:nvPr/>
            </p:nvGrpSpPr>
            <p:grpSpPr>
              <a:xfrm rot="16200000">
                <a:off x="11487808" y="4890650"/>
                <a:ext cx="1238000" cy="1286859"/>
                <a:chOff x="11462496" y="4839097"/>
                <a:chExt cx="1238000" cy="128685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D2B7A7-7550-4D4D-82FB-44BD5C14A135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7"/>
                  <a:ext cx="1234847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D8BBB91-D063-3F44-83F4-2AF79AFB1584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6"/>
                  <a:ext cx="823214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FA3953-9EA2-284F-8052-02617DC2B529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10"/>
                  <a:ext cx="112090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CB1AF99-0891-0C4F-B9ED-1E05A4E01255}"/>
                    </a:ext>
                  </a:extLst>
                </p:cNvPr>
                <p:cNvSpPr/>
                <p:nvPr/>
              </p:nvSpPr>
              <p:spPr bwMode="auto">
                <a:xfrm>
                  <a:off x="11477108" y="4839097"/>
                  <a:ext cx="297230" cy="275628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A0B7A0-384B-4E44-9AF0-86CDCD4242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022CA0-0186-D84E-86C3-293D7F1F02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AC5DF9-1E82-1744-B48D-AB568BAD83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A14E4-16BE-5D47-ABB8-EFEFC3EB3E24}"/>
                </a:ext>
              </a:extLst>
            </p:cNvPr>
            <p:cNvGrpSpPr/>
            <p:nvPr/>
          </p:nvGrpSpPr>
          <p:grpSpPr>
            <a:xfrm>
              <a:off x="8996694" y="3355783"/>
              <a:ext cx="804884" cy="780560"/>
              <a:chOff x="11389027" y="4754295"/>
              <a:chExt cx="1361212" cy="147423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9DDD9D-7C5D-C04F-A237-72C385C0239A}"/>
                  </a:ext>
                </a:extLst>
              </p:cNvPr>
              <p:cNvGrpSpPr/>
              <p:nvPr/>
            </p:nvGrpSpPr>
            <p:grpSpPr>
              <a:xfrm rot="16200000">
                <a:off x="11407417" y="4810258"/>
                <a:ext cx="1398786" cy="1286859"/>
                <a:chOff x="11462496" y="4839098"/>
                <a:chExt cx="1398786" cy="1286859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F91A62E-3911-AB4D-94D0-E399E2EBB789}"/>
                    </a:ext>
                  </a:extLst>
                </p:cNvPr>
                <p:cNvSpPr/>
                <p:nvPr/>
              </p:nvSpPr>
              <p:spPr bwMode="auto">
                <a:xfrm>
                  <a:off x="11465651" y="5844638"/>
                  <a:ext cx="402038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3C3A030-1892-CA4C-B897-DBC3C4031939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8"/>
                  <a:ext cx="1395633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7BEA1B-4CE6-4845-94CC-8647A28487A1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09"/>
                  <a:ext cx="57785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002DCC5-7248-D54F-869E-F5801634D925}"/>
                    </a:ext>
                  </a:extLst>
                </p:cNvPr>
                <p:cNvSpPr/>
                <p:nvPr/>
              </p:nvSpPr>
              <p:spPr bwMode="auto">
                <a:xfrm>
                  <a:off x="11477109" y="4839098"/>
                  <a:ext cx="1065160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7D4427-B891-FA42-B6F5-1401C2FEE2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47799A0-440E-F849-9D6E-8FA56B67B8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B8D0FD1-5927-E543-A30C-4B2BF1440A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45CEBF-7765-7A45-9826-54FE6F83CE73}"/>
                </a:ext>
              </a:extLst>
            </p:cNvPr>
            <p:cNvGrpSpPr/>
            <p:nvPr/>
          </p:nvGrpSpPr>
          <p:grpSpPr>
            <a:xfrm>
              <a:off x="8987281" y="4403391"/>
              <a:ext cx="804885" cy="737052"/>
              <a:chOff x="11389027" y="4836469"/>
              <a:chExt cx="1361215" cy="139206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E972B1-45DE-D849-8D7D-02F7BDE582EE}"/>
                  </a:ext>
                </a:extLst>
              </p:cNvPr>
              <p:cNvGrpSpPr/>
              <p:nvPr/>
            </p:nvGrpSpPr>
            <p:grpSpPr>
              <a:xfrm rot="16200000">
                <a:off x="11563270" y="4966110"/>
                <a:ext cx="1087082" cy="1286862"/>
                <a:chOff x="11462495" y="4839097"/>
                <a:chExt cx="1087082" cy="128686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30C674-2A25-AD41-9B00-04CCDAD5F49F}"/>
                    </a:ext>
                  </a:extLst>
                </p:cNvPr>
                <p:cNvSpPr/>
                <p:nvPr/>
              </p:nvSpPr>
              <p:spPr bwMode="auto">
                <a:xfrm>
                  <a:off x="11465650" y="5844640"/>
                  <a:ext cx="140212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4259E48-8F6B-C942-BC2F-BDDE0E121C9D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8"/>
                  <a:ext cx="1083929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D39AAD-05B5-0E42-AEB5-CA38B563479C}"/>
                    </a:ext>
                  </a:extLst>
                </p:cNvPr>
                <p:cNvSpPr/>
                <p:nvPr/>
              </p:nvSpPr>
              <p:spPr bwMode="auto">
                <a:xfrm>
                  <a:off x="11462495" y="5168510"/>
                  <a:ext cx="826370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4093CF-8571-834E-B292-A900F9C71FCF}"/>
                    </a:ext>
                  </a:extLst>
                </p:cNvPr>
                <p:cNvSpPr/>
                <p:nvPr/>
              </p:nvSpPr>
              <p:spPr bwMode="auto">
                <a:xfrm>
                  <a:off x="11477107" y="4839097"/>
                  <a:ext cx="970470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1A54809-0265-CE46-BBD6-FEB1E3F59B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872C13-9760-E84F-85F4-C67BC416F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FF6CC16-F8B3-734E-AE4B-76480296C0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49CE87-603F-794F-8C6E-756BCE536FB9}"/>
                </a:ext>
              </a:extLst>
            </p:cNvPr>
            <p:cNvGrpSpPr/>
            <p:nvPr/>
          </p:nvGrpSpPr>
          <p:grpSpPr>
            <a:xfrm>
              <a:off x="8990719" y="5405118"/>
              <a:ext cx="804885" cy="737052"/>
              <a:chOff x="11389027" y="4836469"/>
              <a:chExt cx="1361211" cy="139206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7768E3F-7154-B247-AE7F-37E87447D298}"/>
                  </a:ext>
                </a:extLst>
              </p:cNvPr>
              <p:cNvGrpSpPr/>
              <p:nvPr/>
            </p:nvGrpSpPr>
            <p:grpSpPr>
              <a:xfrm rot="16200000">
                <a:off x="11487809" y="4890650"/>
                <a:ext cx="1238001" cy="1286857"/>
                <a:chOff x="11462498" y="4839098"/>
                <a:chExt cx="1238001" cy="128685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43DEAF3-031A-4F4C-8F3E-58040984E0C7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5"/>
                  <a:ext cx="1006975" cy="281320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54ADD40-A96F-1C47-9625-0E6B5183DF27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7"/>
                  <a:ext cx="1234851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4480269-4E92-8E4F-8C66-69CA38AD5AA4}"/>
                    </a:ext>
                  </a:extLst>
                </p:cNvPr>
                <p:cNvSpPr/>
                <p:nvPr/>
              </p:nvSpPr>
              <p:spPr bwMode="auto">
                <a:xfrm>
                  <a:off x="11462498" y="5168510"/>
                  <a:ext cx="233173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D9D8A50-A408-934B-BE52-CA1BEFD3DD4C}"/>
                    </a:ext>
                  </a:extLst>
                </p:cNvPr>
                <p:cNvSpPr/>
                <p:nvPr/>
              </p:nvSpPr>
              <p:spPr bwMode="auto">
                <a:xfrm>
                  <a:off x="11477106" y="4839098"/>
                  <a:ext cx="811758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F6F440A-FA41-A046-8749-1F939C1BFA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44EF3D-5CBE-B448-BA94-232AC9A49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4C53978-24F7-2740-823A-082F1277F3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FEFF65-6B58-FD41-88BD-D127ACB686ED}"/>
                </a:ext>
              </a:extLst>
            </p:cNvPr>
            <p:cNvSpPr txBox="1"/>
            <p:nvPr/>
          </p:nvSpPr>
          <p:spPr>
            <a:xfrm>
              <a:off x="8825655" y="1612464"/>
              <a:ext cx="1109308" cy="123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KPI’s per</a:t>
              </a:r>
            </a:p>
            <a:p>
              <a:pPr algn="ctr"/>
              <a:r>
                <a:rPr lang="en-US" sz="1266" dirty="0"/>
                <a:t>scenario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841435-A5C6-2B4A-8ACA-24C59312F2E2}"/>
                </a:ext>
              </a:extLst>
            </p:cNvPr>
            <p:cNvGrpSpPr/>
            <p:nvPr/>
          </p:nvGrpSpPr>
          <p:grpSpPr>
            <a:xfrm>
              <a:off x="10200402" y="1619482"/>
              <a:ext cx="2044631" cy="4545388"/>
              <a:chOff x="10200402" y="1619482"/>
              <a:chExt cx="2044631" cy="454538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EBFB14C-A731-BE42-983D-FCB7AB0F100F}"/>
                  </a:ext>
                </a:extLst>
              </p:cNvPr>
              <p:cNvGrpSpPr/>
              <p:nvPr/>
            </p:nvGrpSpPr>
            <p:grpSpPr>
              <a:xfrm>
                <a:off x="10781640" y="2421763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8A23C2E-A9FE-1341-B05C-390527B5F0AF}"/>
                    </a:ext>
                  </a:extLst>
                </p:cNvPr>
                <p:cNvGrpSpPr/>
                <p:nvPr/>
              </p:nvGrpSpPr>
              <p:grpSpPr>
                <a:xfrm rot="16200000">
                  <a:off x="11487765" y="4980754"/>
                  <a:ext cx="1189112" cy="1237882"/>
                  <a:chOff x="11421326" y="4839097"/>
                  <a:chExt cx="1189112" cy="1237882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1F66CAD-66BA-D74D-A6E4-106184D72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21326" y="5876480"/>
                    <a:ext cx="1189112" cy="20049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72144DE-504C-A741-8F73-19D783C9A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511906"/>
                    <a:ext cx="823214" cy="2813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427FEB-D126-E142-BC94-6674E0F5D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7" y="5168511"/>
                    <a:ext cx="441762" cy="232322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0934B0C-6366-E547-9CD4-840B882729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8" y="4839097"/>
                    <a:ext cx="297230" cy="275628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D4E456C-A801-9140-8A32-0A64F8A6B6B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633DE4-5E26-1A4D-9FCA-5AB2A0CA0F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57C22-789E-7B40-855E-C6AB1F0543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AA5D31D-DF66-D84E-BDD1-C130A760DE48}"/>
                  </a:ext>
                </a:extLst>
              </p:cNvPr>
              <p:cNvGrpSpPr/>
              <p:nvPr/>
            </p:nvGrpSpPr>
            <p:grpSpPr>
              <a:xfrm>
                <a:off x="10780929" y="3421993"/>
                <a:ext cx="804885" cy="737052"/>
                <a:chOff x="11389027" y="4836469"/>
                <a:chExt cx="1361212" cy="139206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9DCAF0-9827-9C4E-9681-73FDCADA584D}"/>
                    </a:ext>
                  </a:extLst>
                </p:cNvPr>
                <p:cNvGrpSpPr/>
                <p:nvPr/>
              </p:nvGrpSpPr>
              <p:grpSpPr>
                <a:xfrm rot="16200000">
                  <a:off x="11804123" y="5206966"/>
                  <a:ext cx="605377" cy="1286854"/>
                  <a:chOff x="11462496" y="4839101"/>
                  <a:chExt cx="605377" cy="128685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78A05CC-956E-0241-8690-6FA3C1801B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38"/>
                    <a:ext cx="602223" cy="28131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F480D54-22C5-9F46-90C0-37DDD2D46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511908"/>
                    <a:ext cx="602221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B6C94B7-CCA9-2340-A159-79DC2E5FE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6" y="5168509"/>
                    <a:ext cx="577851" cy="27562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59B2CD7-20EF-F24E-8FDA-D0F0D1BBB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12" y="4839101"/>
                    <a:ext cx="577853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DCB5D58-C047-A646-8800-0A364C767B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5EBB343-5546-A94E-B478-67B6E396FD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FD2B692-6EAA-F544-8CE9-638860984E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FB25E34-0E04-7D43-AE2D-FFD7B01FBA2C}"/>
                  </a:ext>
                </a:extLst>
              </p:cNvPr>
              <p:cNvGrpSpPr/>
              <p:nvPr/>
            </p:nvGrpSpPr>
            <p:grpSpPr>
              <a:xfrm>
                <a:off x="10771512" y="4426091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2968A77-AE09-1747-9554-41994C4DD52F}"/>
                    </a:ext>
                  </a:extLst>
                </p:cNvPr>
                <p:cNvGrpSpPr/>
                <p:nvPr/>
              </p:nvGrpSpPr>
              <p:grpSpPr>
                <a:xfrm rot="16200000">
                  <a:off x="11477610" y="4912300"/>
                  <a:ext cx="1226555" cy="1255010"/>
                  <a:chOff x="11462495" y="4839099"/>
                  <a:chExt cx="1226555" cy="1255010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880E76E-3230-6847-98FE-87A45A46C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40"/>
                    <a:ext cx="891870" cy="24946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A4A5DB6-A7EB-0B46-9C2F-6DD599306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1223402" cy="25415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A9D3ACE-0169-DB46-A639-24B2BE445F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5" y="5168513"/>
                    <a:ext cx="190070" cy="29276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C4E05070-4C68-E24F-A122-81D927C2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9"/>
                    <a:ext cx="152289" cy="29276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CD4B453-34E3-7E49-B9EA-59A08C861E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5239F7-96E8-4244-AFB0-948FE8D59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74DF35C-6A44-7B4A-9EBE-F1B049C85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3E5ADB2-695E-C04A-9597-1E241770E097}"/>
                  </a:ext>
                </a:extLst>
              </p:cNvPr>
              <p:cNvGrpSpPr/>
              <p:nvPr/>
            </p:nvGrpSpPr>
            <p:grpSpPr>
              <a:xfrm>
                <a:off x="10774946" y="5427818"/>
                <a:ext cx="804885" cy="737052"/>
                <a:chOff x="11389027" y="4836469"/>
                <a:chExt cx="1361211" cy="139206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6037C072-522C-3A45-A3D6-93DA30B731D0}"/>
                    </a:ext>
                  </a:extLst>
                </p:cNvPr>
                <p:cNvGrpSpPr/>
                <p:nvPr/>
              </p:nvGrpSpPr>
              <p:grpSpPr>
                <a:xfrm rot="16200000">
                  <a:off x="11601747" y="5004588"/>
                  <a:ext cx="1010126" cy="1286857"/>
                  <a:chOff x="11462498" y="4839098"/>
                  <a:chExt cx="1010126" cy="12868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6B590A69-C7F2-BB48-88D9-C8E759EC8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844635"/>
                    <a:ext cx="1006975" cy="281320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78128D9-4959-A44D-B2F5-0FDD899FA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236379" cy="24833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97D5A9B-8FB1-C64C-A84B-7940D17E0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8" y="5168510"/>
                    <a:ext cx="233173" cy="27562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4A6027B-F8E8-E64A-A487-B1885B430C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8"/>
                    <a:ext cx="811758" cy="27562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EB32181-2156-6043-8B5A-64D1CD6B77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CE9EF1-FDCF-264B-983B-DC000C252B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EC315CE-4129-E541-8559-787BA908F5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B7935C-74C5-E349-A0B8-E899EE0FCFBE}"/>
                  </a:ext>
                </a:extLst>
              </p:cNvPr>
              <p:cNvSpPr txBox="1"/>
              <p:nvPr/>
            </p:nvSpPr>
            <p:spPr>
              <a:xfrm>
                <a:off x="10200402" y="1619482"/>
                <a:ext cx="2044631" cy="9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6" dirty="0"/>
                  <a:t>Distribution per </a:t>
                </a:r>
                <a:r>
                  <a:rPr lang="en-US" sz="1266" dirty="0" err="1"/>
                  <a:t>kpi</a:t>
                </a:r>
                <a:r>
                  <a:rPr lang="en-US" sz="1266" dirty="0"/>
                  <a:t> over scenarios</a:t>
                </a:r>
              </a:p>
            </p:txBody>
          </p:sp>
        </p:grp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4CB4A73B-9D07-5141-8875-A72BC3AADE3B}"/>
                </a:ext>
              </a:extLst>
            </p:cNvPr>
            <p:cNvSpPr/>
            <p:nvPr/>
          </p:nvSpPr>
          <p:spPr bwMode="auto">
            <a:xfrm>
              <a:off x="9806445" y="2273769"/>
              <a:ext cx="718224" cy="4027776"/>
            </a:xfrm>
            <a:prstGeom prst="rightBrace">
              <a:avLst/>
            </a:prstGeom>
            <a:noFill/>
            <a:ln w="762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0AB-0AE4-82F9-FDA5-9E0CDEDD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 families of robustness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CC8FA-AD89-35A1-C535-BCD0A354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Satisficing robustness</a:t>
            </a:r>
          </a:p>
          <a:p>
            <a:r>
              <a:rPr lang="en-US" sz="1800" dirty="0"/>
              <a:t>A</a:t>
            </a:r>
            <a:r>
              <a:rPr lang="en-NL" sz="1800" dirty="0"/>
              <a:t>bsolute: the observed performance of a policy in each scenario compared to an absolute performance threshold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Regret</a:t>
            </a:r>
          </a:p>
          <a:p>
            <a:r>
              <a:rPr lang="en-US" sz="1800" dirty="0"/>
              <a:t>R</a:t>
            </a:r>
            <a:r>
              <a:rPr lang="en-NL" sz="1800" dirty="0"/>
              <a:t>elative: the difference between the observed performance of a policy in each scenario and the performance of  some reference policy for each scenario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Descriptive statistics</a:t>
            </a:r>
          </a:p>
          <a:p>
            <a:r>
              <a:rPr lang="en-US" sz="1800" dirty="0"/>
              <a:t>C</a:t>
            </a:r>
            <a:r>
              <a:rPr lang="en-NL" sz="1800" dirty="0"/>
              <a:t>haracterizing the distribution of performance of a policy over the set of scenarios using one or more moments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7B73-64FE-29F9-0D55-B55F291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333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calculation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099991"/>
            <a:ext cx="7189549" cy="5254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24E16-8E54-821E-4404-B51FEFD3CA15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951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2ED-7D10-3B3D-D4AE-F169FC5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214C1-C8CB-2BA3-41A7-8DFDE014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9C13-AD96-039F-2C0A-664FEAF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41" y="-2343380"/>
            <a:ext cx="6691321" cy="115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exercise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559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Some example applications of (MO)RDM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41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8E917-E789-B649-9BB4-0C4426EA6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1" cy="812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E9E6C3-751A-9D48-87CA-8AD842FBE843}"/>
              </a:ext>
            </a:extLst>
          </p:cNvPr>
          <p:cNvSpPr txBox="1">
            <a:spLocks/>
          </p:cNvSpPr>
          <p:nvPr/>
        </p:nvSpPr>
        <p:spPr>
          <a:xfrm>
            <a:off x="5722714" y="599953"/>
            <a:ext cx="6174418" cy="994022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/>
            <a:r>
              <a:rPr lang="nl-NL" sz="3492" b="1" dirty="0" err="1">
                <a:solidFill>
                  <a:schemeClr val="bg1"/>
                </a:solidFill>
              </a:rPr>
              <a:t>Income</a:t>
            </a:r>
            <a:r>
              <a:rPr lang="nl-NL" sz="3492" b="1" dirty="0">
                <a:solidFill>
                  <a:schemeClr val="bg1"/>
                </a:solidFill>
              </a:rPr>
              <a:t> </a:t>
            </a:r>
            <a:r>
              <a:rPr lang="nl-NL" sz="3492" b="1" dirty="0" err="1">
                <a:solidFill>
                  <a:schemeClr val="bg1"/>
                </a:solidFill>
              </a:rPr>
              <a:t>inequality</a:t>
            </a:r>
            <a:r>
              <a:rPr lang="nl-NL" sz="3492" b="1" dirty="0">
                <a:solidFill>
                  <a:schemeClr val="bg1"/>
                </a:solidFill>
              </a:rPr>
              <a:t> in </a:t>
            </a:r>
            <a:r>
              <a:rPr lang="nl-NL" sz="3492" b="1" dirty="0" err="1">
                <a:solidFill>
                  <a:schemeClr val="bg1"/>
                </a:solidFill>
              </a:rPr>
              <a:t>the</a:t>
            </a:r>
            <a:r>
              <a:rPr lang="nl-NL" sz="3492" b="1" dirty="0">
                <a:solidFill>
                  <a:schemeClr val="bg1"/>
                </a:solidFill>
              </a:rPr>
              <a:t> Vietnam Mekong Delta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4A1A-0057-5949-AFD8-1FA4483A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210" y="3428554"/>
            <a:ext cx="1174273" cy="117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0F960-1C24-9041-99A7-14B01612AA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" t="11617" r="25" b="12817"/>
          <a:stretch/>
        </p:blipFill>
        <p:spPr>
          <a:xfrm>
            <a:off x="10230211" y="4856359"/>
            <a:ext cx="1174272" cy="11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FC9C07-D80B-F34A-96E8-C464A25BB989}"/>
              </a:ext>
            </a:extLst>
          </p:cNvPr>
          <p:cNvSpPr txBox="1">
            <a:spLocks/>
          </p:cNvSpPr>
          <p:nvPr/>
        </p:nvSpPr>
        <p:spPr>
          <a:xfrm>
            <a:off x="7400384" y="3822949"/>
            <a:ext cx="2638618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 err="1">
                <a:solidFill>
                  <a:schemeClr val="bg1"/>
                </a:solidFill>
              </a:rPr>
              <a:t>Bramka</a:t>
            </a:r>
            <a:r>
              <a:rPr lang="nl-NL" sz="2000" b="1" dirty="0">
                <a:solidFill>
                  <a:schemeClr val="bg1"/>
                </a:solidFill>
              </a:rPr>
              <a:t> Arga </a:t>
            </a:r>
            <a:r>
              <a:rPr lang="nl-NL" sz="2000" b="1" dirty="0" err="1">
                <a:solidFill>
                  <a:schemeClr val="bg1"/>
                </a:solidFill>
              </a:rPr>
              <a:t>Jafino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71B8B4-9E5E-A54E-9F86-D08C793FE85B}"/>
              </a:ext>
            </a:extLst>
          </p:cNvPr>
          <p:cNvSpPr txBox="1">
            <a:spLocks/>
          </p:cNvSpPr>
          <p:nvPr/>
        </p:nvSpPr>
        <p:spPr>
          <a:xfrm>
            <a:off x="7715696" y="5250419"/>
            <a:ext cx="2323306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>
                <a:solidFill>
                  <a:schemeClr val="bg1"/>
                </a:solidFill>
              </a:rPr>
              <a:t>Maaike van Aalst</a:t>
            </a:r>
          </a:p>
        </p:txBody>
      </p:sp>
    </p:spTree>
    <p:extLst>
      <p:ext uri="{BB962C8B-B14F-4D97-AF65-F5344CB8AC3E}">
        <p14:creationId xmlns:p14="http://schemas.microsoft.com/office/powerpoint/2010/main" val="11869814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2B041C-4BD6-BB4C-B379-F59211509FE9}"/>
              </a:ext>
            </a:extLst>
          </p:cNvPr>
          <p:cNvGrpSpPr/>
          <p:nvPr/>
        </p:nvGrpSpPr>
        <p:grpSpPr>
          <a:xfrm>
            <a:off x="8299497" y="3263149"/>
            <a:ext cx="3047629" cy="2063991"/>
            <a:chOff x="7432735" y="2886144"/>
            <a:chExt cx="3840223" cy="26007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26370C-AC79-8743-A142-3EB916D11797}"/>
                </a:ext>
              </a:extLst>
            </p:cNvPr>
            <p:cNvSpPr txBox="1"/>
            <p:nvPr/>
          </p:nvSpPr>
          <p:spPr>
            <a:xfrm>
              <a:off x="7432735" y="2886144"/>
              <a:ext cx="3840223" cy="891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A6D6"/>
                  </a:solidFill>
                </a:rPr>
                <a:t>Performance indicators</a:t>
              </a:r>
            </a:p>
            <a:p>
              <a:pPr algn="r"/>
              <a:r>
                <a:rPr lang="en-US" sz="2000" dirty="0"/>
                <a:t>District level profitability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5A406-B1F1-6A41-AA55-602C8737D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4" r="19786"/>
            <a:stretch/>
          </p:blipFill>
          <p:spPr>
            <a:xfrm>
              <a:off x="8295509" y="3918260"/>
              <a:ext cx="2114673" cy="1568657"/>
            </a:xfrm>
            <a:prstGeom prst="rect">
              <a:avLst/>
            </a:prstGeom>
            <a:noFill/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1E9563-F3C0-9C46-BB34-1B35D1DFB446}"/>
              </a:ext>
            </a:extLst>
          </p:cNvPr>
          <p:cNvSpPr/>
          <p:nvPr/>
        </p:nvSpPr>
        <p:spPr>
          <a:xfrm>
            <a:off x="3772287" y="3048253"/>
            <a:ext cx="4323184" cy="2920664"/>
          </a:xfrm>
          <a:prstGeom prst="roundRect">
            <a:avLst/>
          </a:prstGeom>
          <a:noFill/>
          <a:ln w="28575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5212-1723-7947-88CF-18D2ED9EED5E}"/>
              </a:ext>
            </a:extLst>
          </p:cNvPr>
          <p:cNvSpPr txBox="1"/>
          <p:nvPr/>
        </p:nvSpPr>
        <p:spPr>
          <a:xfrm>
            <a:off x="4039770" y="5533146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Integrated assessment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B39A3E6-BC11-F141-A1B3-C45BB563A85A}"/>
              </a:ext>
            </a:extLst>
          </p:cNvPr>
          <p:cNvSpPr/>
          <p:nvPr/>
        </p:nvSpPr>
        <p:spPr>
          <a:xfrm>
            <a:off x="3343581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10EDEE5-EFFF-E64B-B5C1-22A033167262}"/>
              </a:ext>
            </a:extLst>
          </p:cNvPr>
          <p:cNvSpPr/>
          <p:nvPr/>
        </p:nvSpPr>
        <p:spPr>
          <a:xfrm>
            <a:off x="8115986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9D86414-D90B-A647-BA66-323DC71783F3}"/>
              </a:ext>
            </a:extLst>
          </p:cNvPr>
          <p:cNvSpPr/>
          <p:nvPr/>
        </p:nvSpPr>
        <p:spPr>
          <a:xfrm rot="5400000">
            <a:off x="5628803" y="2169712"/>
            <a:ext cx="273197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31FE9-44E3-154B-A990-E127BD61BFE9}"/>
              </a:ext>
            </a:extLst>
          </p:cNvPr>
          <p:cNvGrpSpPr/>
          <p:nvPr/>
        </p:nvGrpSpPr>
        <p:grpSpPr>
          <a:xfrm>
            <a:off x="4039770" y="3209276"/>
            <a:ext cx="3691990" cy="2429524"/>
            <a:chOff x="3523269" y="3098474"/>
            <a:chExt cx="3555670" cy="2160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03A220-8359-294D-88C0-67327EA5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269" y="3098474"/>
              <a:ext cx="3555670" cy="216008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93ABB8-67D3-2642-81D7-A50DDA7A5814}"/>
                </a:ext>
              </a:extLst>
            </p:cNvPr>
            <p:cNvSpPr/>
            <p:nvPr/>
          </p:nvSpPr>
          <p:spPr>
            <a:xfrm>
              <a:off x="3800475" y="4401367"/>
              <a:ext cx="502920" cy="229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2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27AA3B-43FB-EF47-9E28-25C9EBE23EBF}"/>
              </a:ext>
            </a:extLst>
          </p:cNvPr>
          <p:cNvSpPr txBox="1"/>
          <p:nvPr/>
        </p:nvSpPr>
        <p:spPr>
          <a:xfrm>
            <a:off x="844874" y="3263149"/>
            <a:ext cx="2462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sz="2000" dirty="0"/>
              <a:t>river discharge</a:t>
            </a:r>
          </a:p>
          <a:p>
            <a:r>
              <a:rPr lang="en-US" sz="2000" dirty="0"/>
              <a:t>upstream dam</a:t>
            </a:r>
            <a:br>
              <a:rPr lang="en-US" sz="2000" dirty="0"/>
            </a:br>
            <a:r>
              <a:rPr lang="en-US" sz="2000" dirty="0"/>
              <a:t>development</a:t>
            </a:r>
          </a:p>
          <a:p>
            <a:r>
              <a:rPr lang="en-US" sz="2000" dirty="0"/>
              <a:t>farming preferences</a:t>
            </a:r>
          </a:p>
          <a:p>
            <a:r>
              <a:rPr lang="en-US" sz="2000" dirty="0"/>
              <a:t>drought impacts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FFB66-BA2D-0440-A57C-AF3F7534F047}"/>
              </a:ext>
            </a:extLst>
          </p:cNvPr>
          <p:cNvSpPr txBox="1"/>
          <p:nvPr/>
        </p:nvSpPr>
        <p:spPr>
          <a:xfrm>
            <a:off x="4490854" y="1087252"/>
            <a:ext cx="25490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6D6"/>
                </a:solidFill>
              </a:rPr>
              <a:t>Adaptation policies</a:t>
            </a:r>
          </a:p>
          <a:p>
            <a:pPr algn="ctr"/>
            <a:r>
              <a:rPr lang="en-US" sz="2000" dirty="0"/>
              <a:t>more high dikes</a:t>
            </a:r>
          </a:p>
          <a:p>
            <a:pPr algn="ctr"/>
            <a:r>
              <a:rPr lang="en-US" sz="2000" dirty="0"/>
              <a:t>less high dikes</a:t>
            </a:r>
          </a:p>
          <a:p>
            <a:pPr algn="ctr"/>
            <a:r>
              <a:rPr lang="en-US" sz="2000" dirty="0"/>
              <a:t>fertilizer subsidies</a:t>
            </a:r>
          </a:p>
          <a:p>
            <a:pPr algn="ctr"/>
            <a:r>
              <a:rPr lang="en-US" sz="2000" dirty="0"/>
              <a:t>seed upgrade</a:t>
            </a:r>
          </a:p>
        </p:txBody>
      </p:sp>
    </p:spTree>
    <p:extLst>
      <p:ext uri="{BB962C8B-B14F-4D97-AF65-F5344CB8AC3E}">
        <p14:creationId xmlns:p14="http://schemas.microsoft.com/office/powerpoint/2010/main" val="2528970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</p:spTree>
    <p:extLst>
      <p:ext uri="{BB962C8B-B14F-4D97-AF65-F5344CB8AC3E}">
        <p14:creationId xmlns:p14="http://schemas.microsoft.com/office/powerpoint/2010/main" val="23239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930ED5-117F-E043-964D-1F2EA4DF64D2}"/>
              </a:ext>
            </a:extLst>
          </p:cNvPr>
          <p:cNvCxnSpPr>
            <a:cxnSpLocks/>
          </p:cNvCxnSpPr>
          <p:nvPr/>
        </p:nvCxnSpPr>
        <p:spPr>
          <a:xfrm>
            <a:off x="9608708" y="3169428"/>
            <a:ext cx="0" cy="290996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B39052-FE3E-AA44-B9CC-E73F7B4F0D0F}"/>
              </a:ext>
            </a:extLst>
          </p:cNvPr>
          <p:cNvCxnSpPr>
            <a:cxnSpLocks/>
          </p:cNvCxnSpPr>
          <p:nvPr/>
        </p:nvCxnSpPr>
        <p:spPr>
          <a:xfrm>
            <a:off x="9683750" y="3627230"/>
            <a:ext cx="228600" cy="294682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58ABAF-B180-4547-9812-7F8ECB927C55}"/>
              </a:ext>
            </a:extLst>
          </p:cNvPr>
          <p:cNvCxnSpPr>
            <a:cxnSpLocks/>
          </p:cNvCxnSpPr>
          <p:nvPr/>
        </p:nvCxnSpPr>
        <p:spPr>
          <a:xfrm>
            <a:off x="10182910" y="4101257"/>
            <a:ext cx="491440" cy="273893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E085FB-37B1-464C-AE9B-C0B2D20E6BB5}"/>
              </a:ext>
            </a:extLst>
          </p:cNvPr>
          <p:cNvCxnSpPr>
            <a:cxnSpLocks/>
          </p:cNvCxnSpPr>
          <p:nvPr/>
        </p:nvCxnSpPr>
        <p:spPr>
          <a:xfrm>
            <a:off x="10843310" y="4597590"/>
            <a:ext cx="0" cy="302908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7E6E6-3AE4-0D43-827E-D075CE32F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89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3F08-79BC-F84B-A055-44B2BFC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74" dirty="0"/>
              <a:t>How sensitive are rankings to normative assumptions?</a:t>
            </a:r>
          </a:p>
        </p:txBody>
      </p:sp>
      <p:pic>
        <p:nvPicPr>
          <p:cNvPr id="1025" name="Picture 1" descr="page13image20333792">
            <a:extLst>
              <a:ext uri="{FF2B5EF4-FFF2-40B4-BE49-F238E27FC236}">
                <a16:creationId xmlns:a16="http://schemas.microsoft.com/office/drawing/2014/main" id="{AE381038-E063-6842-A661-E62ECC35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20" y="1518463"/>
            <a:ext cx="10039229" cy="47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061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Research triangle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6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015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9" y="87379"/>
            <a:ext cx="5569369" cy="63209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87170" y="6403496"/>
            <a:ext cx="6683243" cy="454504"/>
          </a:xfrm>
          <a:prstGeom prst="rect">
            <a:avLst/>
          </a:prstGeom>
          <a:noFill/>
        </p:spPr>
        <p:txBody>
          <a:bodyPr wrap="square" lIns="64283" tIns="32141" rIns="64283" bIns="32141" rtlCol="0">
            <a:spAutoFit/>
          </a:bodyPr>
          <a:lstStyle/>
          <a:p>
            <a:pPr algn="r"/>
            <a:r>
              <a:rPr lang="en-US" sz="1266" dirty="0">
                <a:solidFill>
                  <a:srgbClr val="A6A6A6"/>
                </a:solidFill>
              </a:rPr>
              <a:t>Kwakkel &amp; </a:t>
            </a:r>
            <a:r>
              <a:rPr lang="en-US" sz="1266" dirty="0" err="1">
                <a:solidFill>
                  <a:srgbClr val="A6A6A6"/>
                </a:solidFill>
              </a:rPr>
              <a:t>Haasnoot</a:t>
            </a:r>
            <a:r>
              <a:rPr lang="en-US" sz="1266" dirty="0">
                <a:solidFill>
                  <a:srgbClr val="A6A6A6"/>
                </a:solidFill>
              </a:rPr>
              <a:t> (2018) Supporting decision making under deep uncertainty: a synthesis of approaches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320589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9104261" cy="43564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complexity</a:t>
            </a:r>
            <a:endParaRPr lang="en-US" sz="2400" dirty="0"/>
          </a:p>
          <a:p>
            <a:r>
              <a:rPr lang="en-US" sz="2400" dirty="0"/>
              <a:t>supplement human reasoning</a:t>
            </a:r>
          </a:p>
          <a:p>
            <a:r>
              <a:rPr lang="en-US" sz="2400" dirty="0"/>
              <a:t>sensitivity to initial conditions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uncertainty</a:t>
            </a:r>
          </a:p>
          <a:p>
            <a:r>
              <a:rPr lang="en-US" sz="2400" dirty="0"/>
              <a:t>When confronted with uncertainty, instead of making an assumption, explore the consequences of alternative assumptions systematically to</a:t>
            </a:r>
            <a:r>
              <a:rPr lang="en-US" sz="2400" dirty="0">
                <a:sym typeface="Wingdings"/>
              </a:rPr>
              <a:t> identify </a:t>
            </a:r>
            <a:r>
              <a:rPr lang="en-US" sz="2400" b="1" dirty="0">
                <a:solidFill>
                  <a:srgbClr val="00A6D6"/>
                </a:solidFill>
                <a:sym typeface="Wingdings"/>
              </a:rPr>
              <a:t>differences that make a difference</a:t>
            </a:r>
            <a:endParaRPr lang="en-US" sz="2400" b="1" dirty="0">
              <a:solidFill>
                <a:srgbClr val="00A6D6"/>
              </a:solidFill>
            </a:endParaRPr>
          </a:p>
        </p:txBody>
      </p:sp>
      <p:pic>
        <p:nvPicPr>
          <p:cNvPr id="4" name="Picture 3" descr="Mavericks:Domain:tudelft.net:Users:jhkwakkel:Downloads:1386172267506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8263" y="2464263"/>
            <a:ext cx="6863511" cy="192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3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14787</TotalTime>
  <Words>2610</Words>
  <Application>Microsoft Macintosh PowerPoint</Application>
  <PresentationFormat>Widescreen</PresentationFormat>
  <Paragraphs>457</Paragraphs>
  <Slides>83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Arial</vt:lpstr>
      <vt:lpstr>Arial Hebrew Light</vt:lpstr>
      <vt:lpstr>Calibri</vt:lpstr>
      <vt:lpstr>Cambria Math</vt:lpstr>
      <vt:lpstr>Courier</vt:lpstr>
      <vt:lpstr>Courier New</vt:lpstr>
      <vt:lpstr>Gill Sans MT</vt:lpstr>
      <vt:lpstr>Helvetica Neue</vt:lpstr>
      <vt:lpstr>Roboto Slab</vt:lpstr>
      <vt:lpstr>Roboto Slab Regular Regular</vt:lpstr>
      <vt:lpstr>source-serif-pro</vt:lpstr>
      <vt:lpstr>Wingdings</vt:lpstr>
      <vt:lpstr>TU Delft</vt:lpstr>
      <vt:lpstr>PowerPoint Presentation</vt:lpstr>
      <vt:lpstr>So what is deep uncertainty?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models?</vt:lpstr>
      <vt:lpstr>Decision-making under deep uncertainty</vt:lpstr>
      <vt:lpstr>Aiding decision making</vt:lpstr>
      <vt:lpstr>What is the role of models in decision making? </vt:lpstr>
      <vt:lpstr>PowerPoint Presentation</vt:lpstr>
      <vt:lpstr>Adaptive planning</vt:lpstr>
      <vt:lpstr>Adaptation pathways</vt:lpstr>
      <vt:lpstr> Exploratory scenario thinking</vt:lpstr>
      <vt:lpstr>PowerPoint Presentation</vt:lpstr>
      <vt:lpstr>XLRM framework</vt:lpstr>
      <vt:lpstr>Running a model as a function</vt:lpstr>
      <vt:lpstr>Exploratory modelling in a nutshell</vt:lpstr>
      <vt:lpstr>Exploratory modelling in a nutshell</vt:lpstr>
      <vt:lpstr>Exploratory modelling in a nutshell</vt:lpstr>
      <vt:lpstr>Exploratory modelling in a nutshell: scenario discovery</vt:lpstr>
      <vt:lpstr>Exploratory modelling in a nutshell: scenario discovery</vt:lpstr>
      <vt:lpstr>Exploratory modelling in a nutshell: scenario discovery</vt:lpstr>
      <vt:lpstr>Exploratory modelling in a nutshell: scenario discovery</vt:lpstr>
      <vt:lpstr>Manual scenario discovery exercise</vt:lpstr>
      <vt:lpstr>PowerPoint Presentation</vt:lpstr>
      <vt:lpstr>PowerPoint Presentation</vt:lpstr>
      <vt:lpstr>Scenario Discovery</vt:lpstr>
      <vt:lpstr>Subspace partitioning</vt:lpstr>
      <vt:lpstr>PRIM</vt:lpstr>
      <vt:lpstr>PRIM</vt:lpstr>
      <vt:lpstr>PowerPoint Presentation</vt:lpstr>
      <vt:lpstr>PowerPoint Presentation</vt:lpstr>
      <vt:lpstr>Scenario Discovery</vt:lpstr>
      <vt:lpstr>Scenario discovery for designing adaptation pathways</vt:lpstr>
      <vt:lpstr>Scenario Discovery excercise</vt:lpstr>
      <vt:lpstr>Working with Google Colab</vt:lpstr>
      <vt:lpstr>PowerPoint Presentation</vt:lpstr>
      <vt:lpstr>PowerPoint Presentation</vt:lpstr>
      <vt:lpstr>PowerPoint Presentation</vt:lpstr>
      <vt:lpstr>Introduction to RDM</vt:lpstr>
      <vt:lpstr>Robust Decision Making</vt:lpstr>
      <vt:lpstr>Experimental designs</vt:lpstr>
      <vt:lpstr>RDM exercise</vt:lpstr>
      <vt:lpstr>Shallow lake problem</vt:lpstr>
      <vt:lpstr>Workflow</vt:lpstr>
      <vt:lpstr>PowerPoint Presentation</vt:lpstr>
      <vt:lpstr>Robust decision making frameworks</vt:lpstr>
      <vt:lpstr>Arrow’s impossibility theorem</vt:lpstr>
      <vt:lpstr>Arrow’s impossibility theorem</vt:lpstr>
      <vt:lpstr>Arrow’s impossibility theorem</vt:lpstr>
      <vt:lpstr>Battling Arrow’s paradox</vt:lpstr>
      <vt:lpstr>Pareto optimality</vt:lpstr>
      <vt:lpstr>Pareto dominance</vt:lpstr>
      <vt:lpstr>Pareto dominance</vt:lpstr>
      <vt:lpstr>Pareto dominance</vt:lpstr>
      <vt:lpstr>PowerPoint Presentation</vt:lpstr>
      <vt:lpstr>John Holland—GA’s as Complex Adaptive Systems </vt:lpstr>
      <vt:lpstr>Basic structure of an MOEA</vt:lpstr>
      <vt:lpstr>NSGAII (classic, but outdated) </vt:lpstr>
      <vt:lpstr>Epsilon dominance- better alternative to preserve diversity and scalability</vt:lpstr>
      <vt:lpstr>EPSILON-NSGAII  </vt:lpstr>
      <vt:lpstr>MORDM excercise</vt:lpstr>
      <vt:lpstr>Shallow lake problem</vt:lpstr>
      <vt:lpstr>Workflow</vt:lpstr>
      <vt:lpstr>Robustness metrics</vt:lpstr>
      <vt:lpstr>PowerPoint Presentation</vt:lpstr>
      <vt:lpstr>Robustness metrics</vt:lpstr>
      <vt:lpstr>3 families of robustness metrics</vt:lpstr>
      <vt:lpstr>Robustness calculation</vt:lpstr>
      <vt:lpstr>PowerPoint Presentation</vt:lpstr>
      <vt:lpstr>MORDM exercise continued</vt:lpstr>
      <vt:lpstr>Some example applications of (MO)RDM</vt:lpstr>
      <vt:lpstr>PowerPoint Presentation</vt:lpstr>
      <vt:lpstr>PowerPoint Presentation</vt:lpstr>
      <vt:lpstr>How can income patterns change?</vt:lpstr>
      <vt:lpstr>How can income patterns change?</vt:lpstr>
      <vt:lpstr>How sensitive are rankings to normative assumptions?</vt:lpstr>
      <vt:lpstr>PowerPoint Presentation</vt:lpstr>
      <vt:lpstr>Closing remarks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>MADE BY PPTSOLUTIONS.NL</dc:subject>
  <dc:creator>Jelle de Korte</dc:creator>
  <cp:keywords/>
  <cp:lastModifiedBy>Jan Kwakkel - TBM</cp:lastModifiedBy>
  <cp:revision>338</cp:revision>
  <dcterms:created xsi:type="dcterms:W3CDTF">2017-01-18T13:00:15Z</dcterms:created>
  <dcterms:modified xsi:type="dcterms:W3CDTF">2023-03-05T19:34:07Z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8965909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